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90" r:id="rId1"/>
  </p:sldMasterIdLst>
  <p:sldIdLst>
    <p:sldId id="256" r:id="rId2"/>
    <p:sldId id="278" r:id="rId3"/>
    <p:sldId id="257" r:id="rId4"/>
    <p:sldId id="271" r:id="rId5"/>
    <p:sldId id="258" r:id="rId6"/>
    <p:sldId id="259" r:id="rId7"/>
    <p:sldId id="272" r:id="rId8"/>
    <p:sldId id="260" r:id="rId9"/>
    <p:sldId id="273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4" r:id="rId20"/>
    <p:sldId id="276" r:id="rId21"/>
    <p:sldId id="277" r:id="rId22"/>
    <p:sldId id="275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543F79-3C6E-A424-3638-C615D7DE058E}" v="287" dt="2021-01-17T19:06:45.067"/>
    <p1510:client id="{35A6EC05-E355-927E-A083-8AB41B608E2C}" v="193" dt="2021-01-18T05:46:51.321"/>
    <p1510:client id="{50DC672A-FBBC-EF88-B012-CB6FBCBF719C}" v="156" dt="2021-01-18T04:05:48.127"/>
    <p1510:client id="{74752F89-CA50-4917-B7F6-2CB7D0BD10E7}" v="2448" dt="2021-01-17T15:37:30.830"/>
    <p1510:client id="{9A622C5B-13A2-A6BE-0E48-8B2C7072367C}" v="404" dt="2021-01-18T04:42:31.562"/>
    <p1510:client id="{A35222F9-EEDF-E425-0ECC-111A1002D4D1}" v="38" dt="2021-01-17T18:28:48.232"/>
    <p1510:client id="{C7FD5CD8-3A09-C8FD-D0EA-2C9DDB232B2A}" v="23" dt="2021-01-17T18:26:38.5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40013" y="484479"/>
            <a:ext cx="6911974" cy="2954655"/>
          </a:xfrm>
        </p:spPr>
        <p:txBody>
          <a:bodyPr anchor="b">
            <a:normAutofit/>
          </a:bodyPr>
          <a:lstStyle>
            <a:lvl1pPr algn="ctr">
              <a:defRPr sz="5600" spc="-1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0013" y="3799133"/>
            <a:ext cx="6911974" cy="1969841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395C5C9-164C-46B3-A87E-7660D39D3106}" type="datetime2">
              <a:rPr lang="en-US" smtClean="0"/>
              <a:t>Saturday, January 23,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771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00" y="2541600"/>
            <a:ext cx="10728325" cy="3227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4DDCFF8A-AAF8-4A12-8A91-9CA0EAF6CBB9}" type="datetime2">
              <a:rPr lang="en-US" smtClean="0"/>
              <a:t>Saturday, January 23,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396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6" cy="2879724"/>
          </a:xfrm>
        </p:spPr>
        <p:txBody>
          <a:bodyPr anchor="b"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910" y="3858924"/>
            <a:ext cx="10728326" cy="1919076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ABCC25C3-021A-4B0B-8F70-0C181FE1CF45}" type="datetime2">
              <a:rPr lang="en-US" smtClean="0"/>
              <a:t>Saturday, January 23,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649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8400" y="2541600"/>
            <a:ext cx="5003801" cy="3234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C23D88D-8CEC-4ED9-A53B-5596187D9A16}" type="datetime2">
              <a:rPr lang="en-US" smtClean="0"/>
              <a:t>Saturday, January 23, 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384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5" cy="673005"/>
          </a:xfr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840698"/>
            <a:ext cx="5015638" cy="565796"/>
          </a:xfrm>
        </p:spPr>
        <p:txBody>
          <a:bodyPr wrap="square"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41600"/>
            <a:ext cx="5003801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400" y="1840698"/>
            <a:ext cx="5015638" cy="565796"/>
          </a:xfrm>
        </p:spPr>
        <p:txBody>
          <a:bodyPr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4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D2CCD382-DFDA-4722-A27A-59C21AD112F2}" type="datetime2">
              <a:rPr lang="en-US" smtClean="0"/>
              <a:t>Saturday, January 23, 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83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2F2A30D-1C09-413F-AAB1-38F366000715}" type="datetime2">
              <a:rPr lang="en-US" smtClean="0"/>
              <a:t>Saturday, January 23, 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693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6DB82B9C-D65E-4F64-95C3-B10F3B00F0D9}" type="datetime2">
              <a:rPr lang="en-US" smtClean="0"/>
              <a:t>Saturday, January 23,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554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107463" cy="1477328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8188" y="584662"/>
            <a:ext cx="6911974" cy="518431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4800"/>
            </a:lvl1pPr>
            <a:lvl2pPr marL="914400" indent="-457200">
              <a:buFont typeface="Arial" panose="020B0604020202020204" pitchFamily="34" charset="0"/>
              <a:buChar char="•"/>
              <a:defRPr sz="2000"/>
            </a:lvl2pPr>
            <a:lvl3pPr marL="1257300" indent="-342900">
              <a:buFont typeface="Arial" panose="020B0604020202020204" pitchFamily="34" charset="0"/>
              <a:buChar char="•"/>
              <a:defRPr sz="2000"/>
            </a:lvl3pPr>
            <a:lvl4pPr marL="1714500" indent="-342900">
              <a:buFont typeface="Arial" panose="020B0604020202020204" pitchFamily="34" charset="0"/>
              <a:buChar char="•"/>
              <a:defRPr sz="2000"/>
            </a:lvl4pPr>
            <a:lvl5pPr marL="2171700" indent="-342900">
              <a:buFont typeface="Arial" panose="020B0604020202020204" pitchFamily="34" charset="0"/>
              <a:buChar char="•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107463" cy="32318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B7F5FDCC-6AAC-4A08-B9E0-3793AB5E64C3}" type="datetime2">
              <a:rPr lang="en-US" smtClean="0"/>
              <a:t>Saturday, January 23, 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27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095626" cy="14760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8188" y="728664"/>
            <a:ext cx="6923812" cy="504031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095625" cy="3232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349FE94D-439C-40F1-900E-BC07940E3988}" type="datetime2">
              <a:rPr lang="en-US" smtClean="0"/>
              <a:t>Saturday, January 23, 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007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00" y="2636838"/>
            <a:ext cx="10728325" cy="31321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5B75179A-1E2B-41AB-B400-4F1B4022FAEE}" type="datetime2">
              <a:rPr lang="en-US" smtClean="0"/>
              <a:t>Saturday, January 23,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290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40486" y="720000"/>
            <a:ext cx="1477328" cy="5048975"/>
          </a:xfrm>
        </p:spPr>
        <p:txBody>
          <a:bodyPr vert="eaVert">
            <a:norm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838" y="720000"/>
            <a:ext cx="8929614" cy="5048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5681D0F-6595-4F14-8EF3-954CD87C797B}" type="datetime2">
              <a:rPr lang="en-US" smtClean="0"/>
              <a:t>Saturday, January 23,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198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646535-AEF6-4883-A4F9-EEC1F8B43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2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541600"/>
            <a:ext cx="10728325" cy="32273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l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8DEA2CF1-0EB2-4673-802D-3371233E4A77}" type="datetime2">
              <a:rPr lang="en-US" smtClean="0"/>
              <a:t>Saturday, January 23,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ct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621B6DD-29C1-4FEA-923F-71EA134769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700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83" r:id="rId6"/>
    <p:sldLayoutId id="2147483879" r:id="rId7"/>
    <p:sldLayoutId id="2147483880" r:id="rId8"/>
    <p:sldLayoutId id="2147483881" r:id="rId9"/>
    <p:sldLayoutId id="2147483882" r:id="rId10"/>
    <p:sldLayoutId id="2147483884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09646535-AEF6-4883-A4F9-EEC1F8B43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05D1035C-3BF0-4FE0-B3A3-1062F8600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3736" y="331653"/>
            <a:ext cx="6947281" cy="1908647"/>
          </a:xfrm>
        </p:spPr>
        <p:txBody>
          <a:bodyPr vert="horz" wrap="square" lIns="0" tIns="0" rIns="0" bIns="0" rtlCol="0" anchor="ctr" anchorCtr="0">
            <a:noAutofit/>
          </a:bodyPr>
          <a:lstStyle/>
          <a:p>
            <a:pPr algn="l"/>
            <a:r>
              <a:rPr lang="en-US" sz="4400"/>
              <a:t>Social Site For Mentally Challenged People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3736" y="2800392"/>
            <a:ext cx="5638943" cy="3748235"/>
          </a:xfrm>
        </p:spPr>
        <p:txBody>
          <a:bodyPr vert="horz" lIns="0" tIns="0" rIns="0" bIns="0" rtlCol="0" anchor="t">
            <a:noAutofit/>
          </a:bodyPr>
          <a:lstStyle/>
          <a:p>
            <a:pPr marL="285750" indent="-228600" algn="l">
              <a:lnSpc>
                <a:spcPct val="90000"/>
              </a:lnSpc>
              <a:buFont typeface="Arial,Sans-Serif" panose="03070A02030502020204" pitchFamily="66" charset="0"/>
              <a:buChar char="•"/>
            </a:pPr>
            <a:r>
              <a:rPr lang="en-US" sz="2100" b="1" cap="all">
                <a:solidFill>
                  <a:srgbClr val="FFFFFF"/>
                </a:solidFill>
                <a:ea typeface="+mn-lt"/>
                <a:cs typeface="+mn-lt"/>
              </a:rPr>
              <a:t>Group No : 4 (B)</a:t>
            </a:r>
            <a:endParaRPr lang="en-US" sz="2100" cap="all">
              <a:solidFill>
                <a:srgbClr val="FFFFFF"/>
              </a:solidFill>
              <a:ea typeface="+mn-lt"/>
              <a:cs typeface="+mn-lt"/>
            </a:endParaRPr>
          </a:p>
          <a:p>
            <a:pPr marL="285750" indent="-228600" algn="l">
              <a:lnSpc>
                <a:spcPct val="90000"/>
              </a:lnSpc>
              <a:buFont typeface="Arial,Sans-Serif" panose="03070A02030502020204" pitchFamily="66" charset="0"/>
              <a:buChar char="•"/>
            </a:pPr>
            <a:r>
              <a:rPr lang="en-US" sz="2100" b="1" cap="all">
                <a:solidFill>
                  <a:srgbClr val="FFFFFF"/>
                </a:solidFill>
                <a:ea typeface="+mn-lt"/>
                <a:cs typeface="+mn-lt"/>
              </a:rPr>
              <a:t>Members :  </a:t>
            </a:r>
            <a:endParaRPr lang="en-US" sz="2100" cap="all">
              <a:solidFill>
                <a:srgbClr val="FFFFFF"/>
              </a:solidFill>
              <a:ea typeface="+mn-lt"/>
              <a:cs typeface="+mn-lt"/>
            </a:endParaRPr>
          </a:p>
          <a:p>
            <a:pPr marL="285750" indent="-228600" algn="l">
              <a:lnSpc>
                <a:spcPct val="90000"/>
              </a:lnSpc>
              <a:buFont typeface="Arial,Sans-Serif" panose="03070A02030502020204" pitchFamily="66" charset="0"/>
              <a:buChar char="•"/>
            </a:pPr>
            <a:r>
              <a:rPr lang="en-US" sz="2100" cap="all">
                <a:solidFill>
                  <a:srgbClr val="FFFFFF"/>
                </a:solidFill>
                <a:ea typeface="+mn-lt"/>
                <a:cs typeface="+mn-lt"/>
              </a:rPr>
              <a:t>Muhammad Zubair Hasan (201714041)</a:t>
            </a:r>
          </a:p>
          <a:p>
            <a:pPr marL="285750" indent="-228600" algn="l">
              <a:lnSpc>
                <a:spcPct val="90000"/>
              </a:lnSpc>
              <a:buFont typeface="Arial,Sans-Serif" panose="03070A02030502020204" pitchFamily="66" charset="0"/>
              <a:buChar char="•"/>
            </a:pPr>
            <a:r>
              <a:rPr lang="en-US" sz="2100" cap="all" err="1">
                <a:solidFill>
                  <a:srgbClr val="FFFFFF"/>
                </a:solidFill>
                <a:ea typeface="+mn-lt"/>
                <a:cs typeface="+mn-lt"/>
              </a:rPr>
              <a:t>Shariar</a:t>
            </a:r>
            <a:r>
              <a:rPr lang="en-US" sz="2100" cap="all">
                <a:solidFill>
                  <a:srgbClr val="FFFFFF"/>
                </a:solidFill>
                <a:ea typeface="+mn-lt"/>
                <a:cs typeface="+mn-lt"/>
              </a:rPr>
              <a:t> Azad  (201714037)</a:t>
            </a:r>
          </a:p>
          <a:p>
            <a:pPr marL="285750" indent="-228600" algn="l">
              <a:lnSpc>
                <a:spcPct val="90000"/>
              </a:lnSpc>
              <a:buFont typeface="Arial,Sans-Serif" panose="03070A02030502020204" pitchFamily="66" charset="0"/>
              <a:buChar char="•"/>
            </a:pPr>
            <a:r>
              <a:rPr lang="en-US" sz="2100" cap="all">
                <a:solidFill>
                  <a:srgbClr val="FFFFFF"/>
                </a:solidFill>
                <a:ea typeface="+mn-lt"/>
                <a:cs typeface="+mn-lt"/>
              </a:rPr>
              <a:t>Nazifa Hamid  (201714044)</a:t>
            </a:r>
          </a:p>
          <a:p>
            <a:pPr marL="285750" indent="-228600" algn="l">
              <a:lnSpc>
                <a:spcPct val="90000"/>
              </a:lnSpc>
              <a:buFont typeface="Arial,Sans-Serif" panose="03070A02030502020204" pitchFamily="66" charset="0"/>
              <a:buChar char="•"/>
            </a:pPr>
            <a:r>
              <a:rPr lang="en-US" sz="2100" cap="all" err="1">
                <a:solidFill>
                  <a:srgbClr val="FFFFFF"/>
                </a:solidFill>
                <a:ea typeface="+mn-lt"/>
                <a:cs typeface="+mn-lt"/>
              </a:rPr>
              <a:t>Takik</a:t>
            </a:r>
            <a:r>
              <a:rPr lang="en-US" sz="2100" cap="all">
                <a:solidFill>
                  <a:srgbClr val="FFFFFF"/>
                </a:solidFill>
                <a:ea typeface="+mn-lt"/>
                <a:cs typeface="+mn-lt"/>
              </a:rPr>
              <a:t> Hasan  (201714038)</a:t>
            </a:r>
          </a:p>
          <a:p>
            <a:pPr marL="285750" indent="-228600" algn="l">
              <a:lnSpc>
                <a:spcPct val="90000"/>
              </a:lnSpc>
              <a:buFont typeface="Arial,Sans-Serif" panose="03070A02030502020204" pitchFamily="66" charset="0"/>
              <a:buChar char="•"/>
            </a:pPr>
            <a:r>
              <a:rPr lang="en-US" sz="2100" cap="all">
                <a:solidFill>
                  <a:srgbClr val="FFFFFF"/>
                </a:solidFill>
                <a:ea typeface="+mn-lt"/>
                <a:cs typeface="+mn-lt"/>
              </a:rPr>
              <a:t>Shahir Abdullah (201714054)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26" name="Picture 3">
            <a:extLst>
              <a:ext uri="{FF2B5EF4-FFF2-40B4-BE49-F238E27FC236}">
                <a16:creationId xmlns:a16="http://schemas.microsoft.com/office/drawing/2014/main" id="{3A940E9A-88CC-4884-8A4F-1DD88DFC4B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57" r="25183"/>
          <a:stretch/>
        </p:blipFill>
        <p:spPr>
          <a:xfrm>
            <a:off x="6529065" y="10"/>
            <a:ext cx="5662937" cy="6857990"/>
          </a:xfrm>
          <a:custGeom>
            <a:avLst/>
            <a:gdLst/>
            <a:ahLst/>
            <a:cxnLst/>
            <a:rect l="l" t="t" r="r" b="b"/>
            <a:pathLst>
              <a:path w="5662937" h="6858000">
                <a:moveTo>
                  <a:pt x="598332" y="0"/>
                </a:moveTo>
                <a:lnTo>
                  <a:pt x="5662937" y="0"/>
                </a:lnTo>
                <a:lnTo>
                  <a:pt x="5662937" y="6858000"/>
                </a:lnTo>
                <a:lnTo>
                  <a:pt x="0" y="6858000"/>
                </a:lnTo>
                <a:lnTo>
                  <a:pt x="78957" y="6777438"/>
                </a:lnTo>
                <a:cubicBezTo>
                  <a:pt x="291624" y="6544265"/>
                  <a:pt x="490445" y="6275955"/>
                  <a:pt x="672224" y="5969316"/>
                </a:cubicBezTo>
                <a:cubicBezTo>
                  <a:pt x="914596" y="5515036"/>
                  <a:pt x="1066079" y="5030470"/>
                  <a:pt x="1217562" y="4515619"/>
                </a:cubicBezTo>
                <a:cubicBezTo>
                  <a:pt x="1338748" y="3970483"/>
                  <a:pt x="1399341" y="3516203"/>
                  <a:pt x="1399341" y="3061922"/>
                </a:cubicBezTo>
                <a:cubicBezTo>
                  <a:pt x="1399341" y="1948936"/>
                  <a:pt x="1190579" y="1021447"/>
                  <a:pt x="773055" y="27945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22625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9D9BC-256F-49B8-9CCB-0703FDAF16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000" b="1"/>
              <a:t>Introduction</a:t>
            </a:r>
            <a:endParaRPr lang="en-US" sz="5000"/>
          </a:p>
        </p:txBody>
      </p:sp>
    </p:spTree>
    <p:extLst>
      <p:ext uri="{BB962C8B-B14F-4D97-AF65-F5344CB8AC3E}">
        <p14:creationId xmlns:p14="http://schemas.microsoft.com/office/powerpoint/2010/main" val="4248998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56652-E139-4665-9165-793C88D71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113" y="245389"/>
            <a:ext cx="10728322" cy="902234"/>
          </a:xfrm>
        </p:spPr>
        <p:txBody>
          <a:bodyPr/>
          <a:lstStyle/>
          <a:p>
            <a:r>
              <a:rPr lang="en-US" sz="3600" b="1"/>
              <a:t>Kinds of Information Required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2AA4DD-D1B3-4698-8EA7-79B13E50B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377" y="1031978"/>
            <a:ext cx="10872098" cy="5599637"/>
          </a:xfrm>
        </p:spPr>
        <p:txBody>
          <a:bodyPr vert="horz" lIns="0" tIns="0" rIns="0" bIns="0" rtlCol="0" anchor="t">
            <a:normAutofit fontScale="92500" lnSpcReduction="10000"/>
          </a:bodyPr>
          <a:lstStyle/>
          <a:p>
            <a:pPr marL="431800" indent="-323850">
              <a:lnSpc>
                <a:spcPct val="112999"/>
              </a:lnSpc>
              <a:spcBef>
                <a:spcPct val="0"/>
              </a:spcBef>
              <a:spcAft>
                <a:spcPts val="1413"/>
              </a:spcAft>
              <a:buFont typeface="Wingdings,Sans-Serif" panose="03070A02030502020204" pitchFamily="66" charset="0"/>
              <a:buChar char=""/>
            </a:pPr>
            <a:r>
              <a:rPr lang="en-US" b="1">
                <a:solidFill>
                  <a:srgbClr val="FFFFFF"/>
                </a:solidFill>
                <a:ea typeface="+mn-lt"/>
                <a:cs typeface="+mn-lt"/>
              </a:rPr>
              <a:t>Organization</a:t>
            </a:r>
            <a:r>
              <a:rPr lang="en-US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>
                <a:solidFill>
                  <a:srgbClr val="FFFFFF"/>
                </a:solidFill>
                <a:ea typeface="+mn-lt"/>
                <a:cs typeface="+mn-lt"/>
              </a:rPr>
              <a:t>related</a:t>
            </a:r>
            <a:r>
              <a:rPr lang="en-US">
                <a:solidFill>
                  <a:srgbClr val="FFFFFF"/>
                </a:solidFill>
                <a:ea typeface="+mn-lt"/>
                <a:cs typeface="+mn-lt"/>
              </a:rPr>
              <a:t>: </a:t>
            </a:r>
            <a:endParaRPr lang="en-US">
              <a:solidFill>
                <a:srgbClr val="FFFFFF">
                  <a:alpha val="58000"/>
                </a:srgbClr>
              </a:solidFill>
              <a:ea typeface="+mn-lt"/>
              <a:cs typeface="+mn-lt"/>
            </a:endParaRPr>
          </a:p>
          <a:p>
            <a:pPr marL="107950" indent="0">
              <a:lnSpc>
                <a:spcPct val="112999"/>
              </a:lnSpc>
              <a:spcBef>
                <a:spcPct val="0"/>
              </a:spcBef>
              <a:spcAft>
                <a:spcPts val="1413"/>
              </a:spcAft>
              <a:buNone/>
            </a:pPr>
            <a:r>
              <a:rPr lang="en-US">
                <a:solidFill>
                  <a:srgbClr val="FFFFFF"/>
                </a:solidFill>
                <a:ea typeface="+mn-lt"/>
                <a:cs typeface="+mn-lt"/>
              </a:rPr>
              <a:t>1. Community based residential support.</a:t>
            </a:r>
            <a:endParaRPr lang="en-US">
              <a:solidFill>
                <a:srgbClr val="FFFFFF">
                  <a:alpha val="58000"/>
                </a:srgbClr>
              </a:solidFill>
              <a:ea typeface="+mn-lt"/>
              <a:cs typeface="+mn-lt"/>
            </a:endParaRPr>
          </a:p>
          <a:p>
            <a:pPr marL="107950" indent="0">
              <a:lnSpc>
                <a:spcPct val="112999"/>
              </a:lnSpc>
              <a:spcBef>
                <a:spcPct val="0"/>
              </a:spcBef>
              <a:spcAft>
                <a:spcPts val="1413"/>
              </a:spcAft>
              <a:buNone/>
            </a:pPr>
            <a:r>
              <a:rPr lang="en-US">
                <a:solidFill>
                  <a:srgbClr val="FFFFFF"/>
                </a:solidFill>
                <a:ea typeface="+mn-lt"/>
                <a:cs typeface="+mn-lt"/>
              </a:rPr>
              <a:t>2. National Health Services residential campus.</a:t>
            </a:r>
            <a:endParaRPr lang="en-US">
              <a:solidFill>
                <a:srgbClr val="FFFFFF">
                  <a:alpha val="58000"/>
                </a:srgbClr>
              </a:solidFill>
              <a:ea typeface="+mn-lt"/>
              <a:cs typeface="+mn-lt"/>
            </a:endParaRPr>
          </a:p>
          <a:p>
            <a:pPr marL="107950" indent="0">
              <a:lnSpc>
                <a:spcPct val="112999"/>
              </a:lnSpc>
              <a:spcBef>
                <a:spcPct val="0"/>
              </a:spcBef>
              <a:spcAft>
                <a:spcPts val="1413"/>
              </a:spcAft>
              <a:buNone/>
            </a:pPr>
            <a:r>
              <a:rPr lang="en-US">
                <a:solidFill>
                  <a:srgbClr val="FFFFFF"/>
                </a:solidFill>
                <a:ea typeface="+mn-lt"/>
                <a:cs typeface="+mn-lt"/>
              </a:rPr>
              <a:t>3. Non-Govt. organizations basically earn through services and personal assistant's support.</a:t>
            </a:r>
            <a:endParaRPr lang="en-US">
              <a:solidFill>
                <a:srgbClr val="FFFFFF">
                  <a:alpha val="58000"/>
                </a:srgbClr>
              </a:solidFill>
              <a:ea typeface="+mn-lt"/>
              <a:cs typeface="+mn-lt"/>
            </a:endParaRPr>
          </a:p>
          <a:p>
            <a:pPr marL="107950" indent="0">
              <a:lnSpc>
                <a:spcPct val="112999"/>
              </a:lnSpc>
              <a:spcBef>
                <a:spcPct val="0"/>
              </a:spcBef>
              <a:spcAft>
                <a:spcPts val="1413"/>
              </a:spcAft>
              <a:buNone/>
            </a:pPr>
            <a:r>
              <a:rPr lang="en-US">
                <a:solidFill>
                  <a:srgbClr val="FFFFFF"/>
                </a:solidFill>
                <a:ea typeface="+mn-lt"/>
                <a:cs typeface="+mn-lt"/>
              </a:rPr>
              <a:t>4. There are several structures like community based, charitable organizations, non-profit, profit etc.</a:t>
            </a:r>
            <a:endParaRPr lang="en-US">
              <a:solidFill>
                <a:srgbClr val="FFFFFF">
                  <a:alpha val="58000"/>
                </a:srgbClr>
              </a:solidFill>
              <a:ea typeface="+mn-lt"/>
              <a:cs typeface="+mn-lt"/>
            </a:endParaRPr>
          </a:p>
          <a:p>
            <a:pPr marL="431800" indent="-323850">
              <a:lnSpc>
                <a:spcPct val="112999"/>
              </a:lnSpc>
              <a:spcBef>
                <a:spcPct val="0"/>
              </a:spcBef>
              <a:spcAft>
                <a:spcPts val="1413"/>
              </a:spcAft>
              <a:buFont typeface="Wingdings,Sans-Serif"/>
              <a:buChar char=""/>
            </a:pPr>
            <a:r>
              <a:rPr lang="en-US" b="1">
                <a:solidFill>
                  <a:srgbClr val="FFFFFF"/>
                </a:solidFill>
                <a:ea typeface="+mn-lt"/>
                <a:cs typeface="+mn-lt"/>
              </a:rPr>
              <a:t>User staff</a:t>
            </a:r>
            <a:r>
              <a:rPr lang="en-US">
                <a:solidFill>
                  <a:srgbClr val="FFFFFF"/>
                </a:solidFill>
                <a:ea typeface="+mn-lt"/>
                <a:cs typeface="+mn-lt"/>
              </a:rPr>
              <a:t> </a:t>
            </a:r>
            <a:r>
              <a:rPr lang="en-US" b="1">
                <a:solidFill>
                  <a:srgbClr val="FFFFFF"/>
                </a:solidFill>
                <a:ea typeface="+mn-lt"/>
                <a:cs typeface="+mn-lt"/>
              </a:rPr>
              <a:t>related</a:t>
            </a:r>
            <a:r>
              <a:rPr lang="en-US">
                <a:solidFill>
                  <a:srgbClr val="FFFFFF"/>
                </a:solidFill>
                <a:ea typeface="+mn-lt"/>
                <a:cs typeface="+mn-lt"/>
              </a:rPr>
              <a:t>:</a:t>
            </a:r>
          </a:p>
          <a:p>
            <a:pPr marL="107950" indent="0">
              <a:lnSpc>
                <a:spcPct val="112999"/>
              </a:lnSpc>
              <a:spcBef>
                <a:spcPct val="0"/>
              </a:spcBef>
              <a:spcAft>
                <a:spcPts val="1413"/>
              </a:spcAft>
              <a:buNone/>
            </a:pPr>
            <a:r>
              <a:rPr lang="en-US">
                <a:solidFill>
                  <a:srgbClr val="FFFFFF"/>
                </a:solidFill>
                <a:ea typeface="+mn-lt"/>
                <a:cs typeface="+mn-lt"/>
              </a:rPr>
              <a:t>1. Generally day to day operation is run by personal assistants who provide mental, physical supports. </a:t>
            </a:r>
          </a:p>
          <a:p>
            <a:pPr marL="107950" indent="0">
              <a:lnSpc>
                <a:spcPct val="112999"/>
              </a:lnSpc>
              <a:spcBef>
                <a:spcPct val="0"/>
              </a:spcBef>
              <a:spcAft>
                <a:spcPts val="1413"/>
              </a:spcAft>
              <a:buNone/>
            </a:pPr>
            <a:r>
              <a:rPr lang="en-US">
                <a:solidFill>
                  <a:srgbClr val="FFFFFF"/>
                </a:solidFill>
                <a:ea typeface="+mn-lt"/>
                <a:cs typeface="+mn-lt"/>
              </a:rPr>
              <a:t>2. Since mentally challenged people are generally isolated, it takes a lot of effort from the staffs to gain their trusts.  </a:t>
            </a:r>
          </a:p>
          <a:p>
            <a:pPr marL="107950" indent="0">
              <a:lnSpc>
                <a:spcPct val="112999"/>
              </a:lnSpc>
              <a:spcBef>
                <a:spcPct val="0"/>
              </a:spcBef>
              <a:spcAft>
                <a:spcPts val="1413"/>
              </a:spcAft>
              <a:buNone/>
            </a:pPr>
            <a:r>
              <a:rPr lang="en-US">
                <a:solidFill>
                  <a:srgbClr val="FFFFFF"/>
                </a:solidFill>
                <a:ea typeface="+mn-lt"/>
                <a:cs typeface="+mn-lt"/>
              </a:rPr>
              <a:t>3. So information regarding their way of interacting with the patients is important for the analyst. </a:t>
            </a:r>
          </a:p>
          <a:p>
            <a:endParaRPr lang="en-US" sz="2200">
              <a:solidFill>
                <a:srgbClr val="FFFFFF">
                  <a:alpha val="58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990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C3453-CB21-460E-B3B1-7278EA8E4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377" y="259766"/>
            <a:ext cx="10728322" cy="844725"/>
          </a:xfrm>
        </p:spPr>
        <p:txBody>
          <a:bodyPr/>
          <a:lstStyle/>
          <a:p>
            <a:r>
              <a:rPr lang="en-US" b="1">
                <a:ea typeface="+mj-lt"/>
                <a:cs typeface="+mj-lt"/>
              </a:rPr>
              <a:t>Kinds of Information Required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2B1BF-DF06-4C85-AB79-BD54980DD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320" y="1434544"/>
            <a:ext cx="10828966" cy="5010166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Workflow Related</a:t>
            </a:r>
            <a:endParaRPr lang="en-US" err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4BFA1E-01BA-4DDA-B783-7CC06098E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9446" y="2882631"/>
            <a:ext cx="1096962" cy="731837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 w="9525" cap="flat">
            <a:solidFill>
              <a:schemeClr val="accent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61002" rIns="90000" bIns="45000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pPr algn="ctr"/>
            <a:r>
              <a:rPr lang="en-US" altLang="en-US"/>
              <a:t>Family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0625A8-66CC-454C-9C58-CA325DE6A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6845" y="3932238"/>
            <a:ext cx="1096963" cy="731837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 w="9525" cap="flat">
            <a:solidFill>
              <a:schemeClr val="accent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61002" rIns="90000" bIns="45000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pPr algn="ctr"/>
            <a:r>
              <a:rPr lang="en-US" altLang="en-US"/>
              <a:t>Staff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2D2301-7526-4E3A-91D0-FAC31E33F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6725" y="5029200"/>
            <a:ext cx="1096963" cy="731838"/>
          </a:xfrm>
          <a:prstGeom prst="rect">
            <a:avLst/>
          </a:prstGeom>
          <a:solidFill>
            <a:srgbClr val="729FCF"/>
          </a:solidFill>
          <a:ln w="9525" cap="flat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61002" rIns="90000" bIns="45000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pPr algn="ctr"/>
            <a:r>
              <a:rPr lang="en-US" altLang="en-US"/>
              <a:t>Patient </a:t>
            </a:r>
          </a:p>
        </p:txBody>
      </p:sp>
      <p:sp>
        <p:nvSpPr>
          <p:cNvPr id="7" name="Line 6">
            <a:extLst>
              <a:ext uri="{FF2B5EF4-FFF2-40B4-BE49-F238E27FC236}">
                <a16:creationId xmlns:a16="http://schemas.microsoft.com/office/drawing/2014/main" id="{290EE587-484C-4263-AFD9-039C2652E5B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3238" y="3628845"/>
            <a:ext cx="549275" cy="457200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endParaRPr lang="en-US"/>
          </a:p>
        </p:txBody>
      </p:sp>
      <p:sp>
        <p:nvSpPr>
          <p:cNvPr id="8" name="Line 7">
            <a:extLst>
              <a:ext uri="{FF2B5EF4-FFF2-40B4-BE49-F238E27FC236}">
                <a16:creationId xmlns:a16="http://schemas.microsoft.com/office/drawing/2014/main" id="{22D7BCB4-36FD-49FD-B492-41929A63312F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3808" y="4360684"/>
            <a:ext cx="884177" cy="1587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endParaRPr lang="en-US"/>
          </a:p>
        </p:txBody>
      </p:sp>
      <p:sp>
        <p:nvSpPr>
          <p:cNvPr id="9" name="Line 8">
            <a:extLst>
              <a:ext uri="{FF2B5EF4-FFF2-40B4-BE49-F238E27FC236}">
                <a16:creationId xmlns:a16="http://schemas.microsoft.com/office/drawing/2014/main" id="{6B6D105C-D7E4-4C91-877C-80532D147AD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35275" y="4752975"/>
            <a:ext cx="549275" cy="460375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64001F8-DEBD-4F36-BB47-78043E5C2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4815" y="3889106"/>
            <a:ext cx="1189038" cy="1006475"/>
          </a:xfrm>
          <a:prstGeom prst="ellipse">
            <a:avLst/>
          </a:prstGeom>
          <a:solidFill>
            <a:schemeClr val="bg1">
              <a:lumMod val="95000"/>
              <a:lumOff val="5000"/>
            </a:schemeClr>
          </a:solidFill>
          <a:ln w="9525" cap="flat">
            <a:solidFill>
              <a:schemeClr val="accent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61002" rIns="90000" bIns="45000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pPr algn="ctr"/>
            <a:r>
              <a:rPr lang="en-US" altLang="en-US"/>
              <a:t>Interaction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9115404-3656-4963-A2A4-530D8BE08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6638" y="3932238"/>
            <a:ext cx="1371600" cy="914400"/>
          </a:xfrm>
          <a:prstGeom prst="ellipse">
            <a:avLst/>
          </a:prstGeom>
          <a:solidFill>
            <a:schemeClr val="bg1">
              <a:lumMod val="95000"/>
              <a:lumOff val="5000"/>
            </a:schemeClr>
          </a:solidFill>
          <a:ln w="9525" cap="flat">
            <a:solidFill>
              <a:schemeClr val="accent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61002" rIns="90000" bIns="45000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pPr algn="ctr"/>
            <a:r>
              <a:rPr lang="en-US" altLang="en-US"/>
              <a:t>Doctor’s </a:t>
            </a:r>
          </a:p>
          <a:p>
            <a:pPr algn="ctr"/>
            <a:r>
              <a:rPr lang="en-US" altLang="en-US"/>
              <a:t>analysis</a:t>
            </a:r>
          </a:p>
        </p:txBody>
      </p:sp>
      <p:sp>
        <p:nvSpPr>
          <p:cNvPr id="12" name="Line 11">
            <a:extLst>
              <a:ext uri="{FF2B5EF4-FFF2-40B4-BE49-F238E27FC236}">
                <a16:creationId xmlns:a16="http://schemas.microsoft.com/office/drawing/2014/main" id="{B9987B1C-09B7-4CA7-86B2-3DDE08D8FAF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58390" y="2950054"/>
            <a:ext cx="336371" cy="965051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B78542-70BA-4DB1-9CF5-81EBC325DB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6158" y="2492974"/>
            <a:ext cx="1736725" cy="731838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 w="9525" cap="flat">
            <a:solidFill>
              <a:schemeClr val="accent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61002" rIns="90000" bIns="45000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pPr algn="ctr"/>
            <a:r>
              <a:rPr lang="en-US" altLang="en-US"/>
              <a:t>Feedback</a:t>
            </a:r>
          </a:p>
          <a:p>
            <a:pPr algn="ctr"/>
            <a:r>
              <a:rPr lang="en-US" altLang="en-US"/>
              <a:t>Data</a:t>
            </a:r>
          </a:p>
        </p:txBody>
      </p:sp>
      <p:sp>
        <p:nvSpPr>
          <p:cNvPr id="14" name="Line 13">
            <a:extLst>
              <a:ext uri="{FF2B5EF4-FFF2-40B4-BE49-F238E27FC236}">
                <a16:creationId xmlns:a16="http://schemas.microsoft.com/office/drawing/2014/main" id="{8A013831-10E9-4E50-9CF8-B18E535F77FB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8252" y="3224813"/>
            <a:ext cx="10035" cy="693048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2F166E-1550-4939-B71A-BDD630EEF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6574" y="5494966"/>
            <a:ext cx="1400354" cy="91440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 w="9525" cap="flat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61002" rIns="90000" bIns="45000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pPr algn="ctr"/>
            <a:r>
              <a:rPr lang="en-US" altLang="en-US"/>
              <a:t>Report</a:t>
            </a:r>
          </a:p>
        </p:txBody>
      </p:sp>
      <p:sp>
        <p:nvSpPr>
          <p:cNvPr id="16" name="Line 15">
            <a:extLst>
              <a:ext uri="{FF2B5EF4-FFF2-40B4-BE49-F238E27FC236}">
                <a16:creationId xmlns:a16="http://schemas.microsoft.com/office/drawing/2014/main" id="{1906863A-9A41-4E2F-9D1E-87DAC9BD3BB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19688" y="4846638"/>
            <a:ext cx="368300" cy="549275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0BCB647-5368-4FD9-9D22-79BA806E2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932238"/>
            <a:ext cx="1279525" cy="1006475"/>
          </a:xfrm>
          <a:prstGeom prst="ellipse">
            <a:avLst/>
          </a:prstGeom>
          <a:solidFill>
            <a:schemeClr val="bg1">
              <a:lumMod val="95000"/>
              <a:lumOff val="5000"/>
            </a:schemeClr>
          </a:solidFill>
          <a:ln w="9525" cap="flat">
            <a:solidFill>
              <a:schemeClr val="accent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61002" rIns="90000" bIns="45000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pPr algn="ctr"/>
            <a:r>
              <a:rPr lang="en-US" altLang="en-US"/>
              <a:t>Assessment</a:t>
            </a:r>
          </a:p>
        </p:txBody>
      </p:sp>
      <p:sp>
        <p:nvSpPr>
          <p:cNvPr id="18" name="Line 17">
            <a:extLst>
              <a:ext uri="{FF2B5EF4-FFF2-40B4-BE49-F238E27FC236}">
                <a16:creationId xmlns:a16="http://schemas.microsoft.com/office/drawing/2014/main" id="{660BC078-59B3-4260-AB95-555D9448D1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94325" y="4752975"/>
            <a:ext cx="1646238" cy="917575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ACA0CDC-7624-4A05-AC2F-913C1126B9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6082" y="2564861"/>
            <a:ext cx="1189038" cy="731838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 w="9525" cap="flat">
            <a:solidFill>
              <a:schemeClr val="accent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61002" rIns="90000" bIns="45000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pPr algn="ctr"/>
            <a:r>
              <a:rPr lang="en-US" altLang="en-US"/>
              <a:t>Patient’s </a:t>
            </a:r>
          </a:p>
          <a:p>
            <a:pPr algn="ctr"/>
            <a:r>
              <a:rPr lang="en-US" altLang="en-US"/>
              <a:t>Records</a:t>
            </a:r>
          </a:p>
        </p:txBody>
      </p:sp>
      <p:sp>
        <p:nvSpPr>
          <p:cNvPr id="20" name="Line 19">
            <a:extLst>
              <a:ext uri="{FF2B5EF4-FFF2-40B4-BE49-F238E27FC236}">
                <a16:creationId xmlns:a16="http://schemas.microsoft.com/office/drawing/2014/main" id="{E6056212-902B-4978-B0EF-FA76BAACEE19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3317" y="3296699"/>
            <a:ext cx="48823" cy="621162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34EE8F5-CC51-48E1-B943-C383BDB00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9838" y="5303838"/>
            <a:ext cx="1646237" cy="822325"/>
          </a:xfrm>
          <a:prstGeom prst="rect">
            <a:avLst/>
          </a:prstGeom>
          <a:solidFill>
            <a:srgbClr val="729FCF"/>
          </a:solidFill>
          <a:ln w="9525" cap="flat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61002" rIns="90000" bIns="45000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pPr algn="ctr"/>
            <a:r>
              <a:rPr lang="en-US" altLang="en-US"/>
              <a:t>Redefined </a:t>
            </a:r>
          </a:p>
          <a:p>
            <a:pPr algn="ctr"/>
            <a:r>
              <a:rPr lang="en-US" altLang="en-US"/>
              <a:t>medications</a:t>
            </a:r>
          </a:p>
        </p:txBody>
      </p:sp>
      <p:sp>
        <p:nvSpPr>
          <p:cNvPr id="22" name="Line 21">
            <a:extLst>
              <a:ext uri="{FF2B5EF4-FFF2-40B4-BE49-F238E27FC236}">
                <a16:creationId xmlns:a16="http://schemas.microsoft.com/office/drawing/2014/main" id="{5CDCEBD1-AB5C-40F8-819B-B2AD801BD64A}"/>
              </a:ext>
            </a:extLst>
          </p:cNvPr>
          <p:cNvSpPr>
            <a:spLocks noChangeShapeType="1"/>
          </p:cNvSpPr>
          <p:nvPr/>
        </p:nvSpPr>
        <p:spPr bwMode="auto">
          <a:xfrm>
            <a:off x="7954963" y="4754563"/>
            <a:ext cx="365125" cy="549275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endParaRPr lang="en-US"/>
          </a:p>
        </p:txBody>
      </p:sp>
      <p:cxnSp>
        <p:nvCxnSpPr>
          <p:cNvPr id="23" name="AutoShape 22">
            <a:extLst>
              <a:ext uri="{FF2B5EF4-FFF2-40B4-BE49-F238E27FC236}">
                <a16:creationId xmlns:a16="http://schemas.microsoft.com/office/drawing/2014/main" id="{05CFBAF6-20B6-416B-AAB7-7577A7B757BE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V="1">
            <a:off x="4288615" y="1355636"/>
            <a:ext cx="1831975" cy="7683500"/>
          </a:xfrm>
          <a:prstGeom prst="bentConnector3">
            <a:avLst>
              <a:gd name="adj1" fmla="val -25000"/>
            </a:avLst>
          </a:prstGeom>
          <a:noFill/>
          <a:ln w="9525" cap="flat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4" name="Line 24">
            <a:extLst>
              <a:ext uri="{FF2B5EF4-FFF2-40B4-BE49-F238E27FC236}">
                <a16:creationId xmlns:a16="http://schemas.microsoft.com/office/drawing/2014/main" id="{FFF61833-A97E-4047-8B3C-0FBAAFD6601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98887" y="3198813"/>
            <a:ext cx="707426" cy="306566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endParaRPr lang="en-US"/>
          </a:p>
        </p:txBody>
      </p:sp>
      <p:sp>
        <p:nvSpPr>
          <p:cNvPr id="25" name="Line 25">
            <a:extLst>
              <a:ext uri="{FF2B5EF4-FFF2-40B4-BE49-F238E27FC236}">
                <a16:creationId xmlns:a16="http://schemas.microsoft.com/office/drawing/2014/main" id="{DE94DDCE-6F31-4390-9B30-FB7BE12B4DA7}"/>
              </a:ext>
            </a:extLst>
          </p:cNvPr>
          <p:cNvSpPr>
            <a:spLocks noChangeShapeType="1"/>
          </p:cNvSpPr>
          <p:nvPr/>
        </p:nvSpPr>
        <p:spPr bwMode="auto">
          <a:xfrm>
            <a:off x="1327001" y="4129177"/>
            <a:ext cx="365125" cy="182563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EF9BA6C-3CEB-46DE-B262-19FD4DD28372}"/>
              </a:ext>
            </a:extLst>
          </p:cNvPr>
          <p:cNvSpPr/>
          <p:nvPr/>
        </p:nvSpPr>
        <p:spPr>
          <a:xfrm>
            <a:off x="391065" y="3359989"/>
            <a:ext cx="1063923" cy="934527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Social Events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8C008F3-F626-4139-8121-892FEB0BFE3D}"/>
              </a:ext>
            </a:extLst>
          </p:cNvPr>
          <p:cNvSpPr/>
          <p:nvPr/>
        </p:nvSpPr>
        <p:spPr>
          <a:xfrm>
            <a:off x="1640996" y="4940600"/>
            <a:ext cx="1293961" cy="92015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Patient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9D3CD13-A81A-4884-9EBC-567F5A47A2BE}"/>
              </a:ext>
            </a:extLst>
          </p:cNvPr>
          <p:cNvSpPr/>
          <p:nvPr/>
        </p:nvSpPr>
        <p:spPr>
          <a:xfrm>
            <a:off x="7477304" y="5270380"/>
            <a:ext cx="1754037" cy="905773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Redefined Medications</a:t>
            </a:r>
          </a:p>
        </p:txBody>
      </p:sp>
    </p:spTree>
    <p:extLst>
      <p:ext uri="{BB962C8B-B14F-4D97-AF65-F5344CB8AC3E}">
        <p14:creationId xmlns:p14="http://schemas.microsoft.com/office/powerpoint/2010/main" val="1216161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BDE78-15E2-4C0B-B3A7-0233A251F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02898"/>
            <a:ext cx="10728322" cy="787215"/>
          </a:xfrm>
        </p:spPr>
        <p:txBody>
          <a:bodyPr>
            <a:normAutofit/>
          </a:bodyPr>
          <a:lstStyle/>
          <a:p>
            <a:r>
              <a:rPr lang="en-US" sz="3600" b="1"/>
              <a:t>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70A80-EFEB-4EF9-980B-1694A60FB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089488"/>
            <a:ext cx="10728325" cy="5614015"/>
          </a:xfrm>
        </p:spPr>
        <p:txBody>
          <a:bodyPr vert="horz" lIns="0" tIns="0" rIns="0" bIns="0" rtlCol="0" anchor="t">
            <a:normAutofit/>
          </a:bodyPr>
          <a:lstStyle/>
          <a:p>
            <a:pPr marL="431800" indent="-323850">
              <a:lnSpc>
                <a:spcPct val="112999"/>
              </a:lnSpc>
              <a:spcBef>
                <a:spcPct val="0"/>
              </a:spcBef>
              <a:spcAft>
                <a:spcPts val="1413"/>
              </a:spcAft>
              <a:buFont typeface="Wingdings,Sans-Serif" panose="03070A02030502020204" pitchFamily="66" charset="0"/>
              <a:buChar char=""/>
            </a:pPr>
            <a:r>
              <a:rPr lang="en-US" sz="2100" b="1">
                <a:solidFill>
                  <a:srgbClr val="FFFFFF"/>
                </a:solidFill>
                <a:ea typeface="+mn-lt"/>
                <a:cs typeface="+mn-lt"/>
              </a:rPr>
              <a:t>External sources </a:t>
            </a:r>
            <a:r>
              <a:rPr lang="en-US" sz="2100">
                <a:solidFill>
                  <a:srgbClr val="FFFFFF"/>
                </a:solidFill>
                <a:ea typeface="+mn-lt"/>
                <a:cs typeface="+mn-lt"/>
              </a:rPr>
              <a:t>:</a:t>
            </a:r>
            <a:endParaRPr lang="en-US" sz="2100">
              <a:solidFill>
                <a:srgbClr val="FFFFFF">
                  <a:alpha val="58000"/>
                </a:srgbClr>
              </a:solidFill>
              <a:ea typeface="+mn-lt"/>
              <a:cs typeface="+mn-lt"/>
            </a:endParaRPr>
          </a:p>
          <a:p>
            <a:pPr marL="107950" indent="0">
              <a:lnSpc>
                <a:spcPct val="112999"/>
              </a:lnSpc>
              <a:spcBef>
                <a:spcPct val="0"/>
              </a:spcBef>
              <a:spcAft>
                <a:spcPts val="1413"/>
              </a:spcAft>
              <a:buNone/>
            </a:pPr>
            <a:r>
              <a:rPr lang="en-US" sz="2100">
                <a:solidFill>
                  <a:srgbClr val="FFFFFF"/>
                </a:solidFill>
                <a:ea typeface="+mn-lt"/>
                <a:cs typeface="+mn-lt"/>
              </a:rPr>
              <a:t>1. Research papers. We have found some research papers where patient’s behavior was studied closely on different types of methods based on this system</a:t>
            </a:r>
            <a:endParaRPr lang="en-US" sz="2100">
              <a:solidFill>
                <a:srgbClr val="FFFFFF">
                  <a:alpha val="58000"/>
                </a:srgbClr>
              </a:solidFill>
              <a:ea typeface="+mn-lt"/>
              <a:cs typeface="+mn-lt"/>
            </a:endParaRPr>
          </a:p>
          <a:p>
            <a:pPr marL="107950" indent="0">
              <a:lnSpc>
                <a:spcPct val="112999"/>
              </a:lnSpc>
              <a:spcBef>
                <a:spcPct val="0"/>
              </a:spcBef>
              <a:spcAft>
                <a:spcPts val="1413"/>
              </a:spcAft>
              <a:buNone/>
            </a:pPr>
            <a:r>
              <a:rPr lang="en-US" sz="2100">
                <a:solidFill>
                  <a:srgbClr val="FFFFFF"/>
                </a:solidFill>
                <a:ea typeface="+mn-lt"/>
                <a:cs typeface="+mn-lt"/>
              </a:rPr>
              <a:t> 2. National Health services documents.</a:t>
            </a:r>
          </a:p>
          <a:p>
            <a:pPr marL="107950" indent="0">
              <a:lnSpc>
                <a:spcPct val="112999"/>
              </a:lnSpc>
              <a:spcBef>
                <a:spcPct val="0"/>
              </a:spcBef>
              <a:spcAft>
                <a:spcPts val="1413"/>
              </a:spcAft>
              <a:buNone/>
            </a:pPr>
            <a:r>
              <a:rPr lang="en-US" sz="2100">
                <a:solidFill>
                  <a:srgbClr val="FFFFFF"/>
                </a:solidFill>
                <a:ea typeface="+mn-lt"/>
                <a:cs typeface="+mn-lt"/>
              </a:rPr>
              <a:t>3. Nonprofit organizations documents. </a:t>
            </a:r>
          </a:p>
          <a:p>
            <a:pPr marL="431800" indent="-323850">
              <a:lnSpc>
                <a:spcPct val="112999"/>
              </a:lnSpc>
              <a:spcBef>
                <a:spcPct val="0"/>
              </a:spcBef>
              <a:spcAft>
                <a:spcPts val="1413"/>
              </a:spcAft>
              <a:buFont typeface="Wingdings,Sans-Serif"/>
              <a:buChar char=""/>
            </a:pPr>
            <a:r>
              <a:rPr lang="en-US" sz="2100" b="1">
                <a:solidFill>
                  <a:srgbClr val="FFFFFF"/>
                </a:solidFill>
                <a:ea typeface="+mn-lt"/>
                <a:cs typeface="+mn-lt"/>
              </a:rPr>
              <a:t>Internal sources </a:t>
            </a:r>
            <a:r>
              <a:rPr lang="en-US" sz="2100">
                <a:solidFill>
                  <a:srgbClr val="FFFFFF"/>
                </a:solidFill>
                <a:ea typeface="+mn-lt"/>
                <a:cs typeface="+mn-lt"/>
              </a:rPr>
              <a:t>: </a:t>
            </a:r>
          </a:p>
          <a:p>
            <a:pPr marL="107950" indent="0">
              <a:lnSpc>
                <a:spcPct val="112999"/>
              </a:lnSpc>
              <a:spcBef>
                <a:spcPct val="0"/>
              </a:spcBef>
              <a:spcAft>
                <a:spcPts val="1413"/>
              </a:spcAft>
              <a:buNone/>
            </a:pPr>
            <a:r>
              <a:rPr lang="en-US" sz="2100">
                <a:solidFill>
                  <a:srgbClr val="FFFFFF"/>
                </a:solidFill>
                <a:ea typeface="+mn-lt"/>
                <a:cs typeface="+mn-lt"/>
              </a:rPr>
              <a:t>1. Family member’s personal assessments.  </a:t>
            </a:r>
            <a:endParaRPr lang="en-US" sz="2100">
              <a:solidFill>
                <a:srgbClr val="FFFFFF">
                  <a:alpha val="58000"/>
                </a:srgbClr>
              </a:solidFill>
              <a:ea typeface="+mn-lt"/>
              <a:cs typeface="+mn-lt"/>
            </a:endParaRPr>
          </a:p>
          <a:p>
            <a:pPr marL="107950" indent="0">
              <a:lnSpc>
                <a:spcPct val="112999"/>
              </a:lnSpc>
              <a:spcBef>
                <a:spcPct val="0"/>
              </a:spcBef>
              <a:spcAft>
                <a:spcPts val="1413"/>
              </a:spcAft>
              <a:buNone/>
            </a:pPr>
            <a:r>
              <a:rPr lang="en-US" sz="2100">
                <a:solidFill>
                  <a:srgbClr val="FFFFFF"/>
                </a:solidFill>
                <a:ea typeface="+mn-lt"/>
                <a:cs typeface="+mn-lt"/>
              </a:rPr>
              <a:t>2. Personal assistant’s interview.</a:t>
            </a:r>
            <a:endParaRPr lang="en-US" sz="2100">
              <a:solidFill>
                <a:srgbClr val="FFFFFF">
                  <a:alpha val="58000"/>
                </a:srgbClr>
              </a:solidFill>
              <a:ea typeface="+mn-lt"/>
              <a:cs typeface="+mn-lt"/>
            </a:endParaRPr>
          </a:p>
          <a:p>
            <a:pPr marL="107950" indent="0">
              <a:lnSpc>
                <a:spcPct val="112999"/>
              </a:lnSpc>
              <a:spcBef>
                <a:spcPct val="0"/>
              </a:spcBef>
              <a:spcAft>
                <a:spcPts val="1413"/>
              </a:spcAft>
              <a:buNone/>
            </a:pPr>
            <a:r>
              <a:rPr lang="en-US" sz="2100">
                <a:solidFill>
                  <a:srgbClr val="FFFFFF"/>
                </a:solidFill>
                <a:ea typeface="+mn-lt"/>
                <a:cs typeface="+mn-lt"/>
              </a:rPr>
              <a:t>3. Direct interaction with the patient.</a:t>
            </a:r>
            <a:endParaRPr lang="en-US" sz="2100">
              <a:solidFill>
                <a:srgbClr val="FFFFFF">
                  <a:alpha val="58000"/>
                </a:srgbClr>
              </a:solidFill>
              <a:ea typeface="+mn-lt"/>
              <a:cs typeface="+mn-lt"/>
            </a:endParaRPr>
          </a:p>
          <a:p>
            <a:pPr marL="107950" indent="0">
              <a:lnSpc>
                <a:spcPct val="112999"/>
              </a:lnSpc>
              <a:spcBef>
                <a:spcPct val="0"/>
              </a:spcBef>
              <a:spcAft>
                <a:spcPts val="1413"/>
              </a:spcAft>
              <a:buNone/>
            </a:pPr>
            <a:r>
              <a:rPr lang="en-US" sz="2100">
                <a:solidFill>
                  <a:srgbClr val="FFFFFF"/>
                </a:solidFill>
                <a:ea typeface="+mn-lt"/>
                <a:cs typeface="+mn-lt"/>
              </a:rPr>
              <a:t>4. Doctor’s interview and medication methods. </a:t>
            </a:r>
            <a:endParaRPr lang="en-US" sz="2100">
              <a:solidFill>
                <a:srgbClr val="FFFFFF">
                  <a:alpha val="58000"/>
                </a:srgbClr>
              </a:solidFill>
              <a:ea typeface="+mn-lt"/>
              <a:cs typeface="+mn-lt"/>
            </a:endParaRPr>
          </a:p>
          <a:p>
            <a:pPr marL="107950" indent="0">
              <a:lnSpc>
                <a:spcPct val="112999"/>
              </a:lnSpc>
              <a:spcBef>
                <a:spcPct val="0"/>
              </a:spcBef>
              <a:spcAft>
                <a:spcPts val="1413"/>
              </a:spcAft>
              <a:buNone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874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786CF-7EC2-4340-BB98-958139B1A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2" cy="700951"/>
          </a:xfrm>
        </p:spPr>
        <p:txBody>
          <a:bodyPr/>
          <a:lstStyle/>
          <a:p>
            <a:r>
              <a:rPr lang="en-US" sz="3600" b="1"/>
              <a:t>Approaches Adopted for Information Gathering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EE5B9-A3B4-4BDE-B512-8513E439C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227" y="1635827"/>
            <a:ext cx="10728325" cy="4823261"/>
          </a:xfrm>
        </p:spPr>
        <p:txBody>
          <a:bodyPr vert="horz" lIns="0" tIns="0" rIns="0" bIns="0" rtlCol="0" anchor="t">
            <a:normAutofit/>
          </a:bodyPr>
          <a:lstStyle/>
          <a:p>
            <a:pPr lvl="1">
              <a:lnSpc>
                <a:spcPct val="112999"/>
              </a:lnSpc>
              <a:spcBef>
                <a:spcPct val="0"/>
              </a:spcBef>
              <a:spcAft>
                <a:spcPts val="1138"/>
              </a:spcAft>
            </a:pPr>
            <a:endParaRPr lang="en-US">
              <a:solidFill>
                <a:srgbClr val="FFFFFF">
                  <a:alpha val="58000"/>
                </a:srgbClr>
              </a:solidFill>
            </a:endParaRPr>
          </a:p>
          <a:p>
            <a:pPr>
              <a:lnSpc>
                <a:spcPct val="112999"/>
              </a:lnSpc>
              <a:spcBef>
                <a:spcPct val="0"/>
              </a:spcBef>
              <a:spcAft>
                <a:spcPts val="1413"/>
              </a:spcAft>
            </a:pPr>
            <a:endParaRPr lang="en-US">
              <a:ea typeface="+mn-lt"/>
              <a:cs typeface="+mn-lt"/>
            </a:endParaRPr>
          </a:p>
          <a:p>
            <a:pPr marL="0" indent="0">
              <a:buNone/>
            </a:pPr>
            <a:endParaRPr lang="en-US">
              <a:solidFill>
                <a:srgbClr val="FFFFFF">
                  <a:alpha val="58000"/>
                </a:srgb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051114-F1D6-4020-A7A8-C6869FE46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2171" y="2183952"/>
            <a:ext cx="1870463" cy="1121493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0000" tIns="61002" rIns="90000" bIns="45000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pPr algn="ctr"/>
            <a:r>
              <a:rPr lang="en-US" altLang="en-US"/>
              <a:t>Review</a:t>
            </a:r>
          </a:p>
          <a:p>
            <a:pPr algn="ctr"/>
            <a:r>
              <a:rPr lang="en-US" altLang="en-US"/>
              <a:t>doctor’s</a:t>
            </a:r>
          </a:p>
          <a:p>
            <a:pPr algn="ctr"/>
            <a:r>
              <a:rPr lang="en-US" altLang="en-US"/>
              <a:t>records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0D2CEC-95FE-4DC9-89EC-588265174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1718" y="2198329"/>
            <a:ext cx="1876274" cy="1107116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0000" tIns="61002" rIns="90000" bIns="45000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pPr algn="ctr"/>
            <a:r>
              <a:rPr lang="en-US" altLang="en-US"/>
              <a:t>On-sight </a:t>
            </a:r>
          </a:p>
          <a:p>
            <a:pPr algn="ctr"/>
            <a:r>
              <a:rPr lang="en-US" altLang="en-US"/>
              <a:t>observation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CE94EB-FE24-4F19-AE06-52B46B7EBD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1453" y="2198329"/>
            <a:ext cx="1755445" cy="1107116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0000" tIns="61002" rIns="90000" bIns="45000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pPr algn="ctr"/>
            <a:r>
              <a:rPr lang="en-US" altLang="en-US"/>
              <a:t>Direct </a:t>
            </a:r>
          </a:p>
          <a:p>
            <a:pPr algn="ctr"/>
            <a:r>
              <a:rPr lang="en-US" altLang="en-US"/>
              <a:t>Engagement </a:t>
            </a:r>
          </a:p>
          <a:p>
            <a:pPr algn="ctr"/>
            <a:r>
              <a:rPr lang="en-US" altLang="en-US"/>
              <a:t>games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5286ED-741E-402E-8BCE-21350E6E85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0325" y="2183952"/>
            <a:ext cx="1823348" cy="1121493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0000" tIns="61002" rIns="90000" bIns="45000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pPr algn="ctr"/>
            <a:r>
              <a:rPr lang="en-US" altLang="en-US"/>
              <a:t>Interviewing </a:t>
            </a:r>
          </a:p>
          <a:p>
            <a:pPr algn="ctr"/>
            <a:r>
              <a:rPr lang="en-US" altLang="en-US"/>
              <a:t>Family,</a:t>
            </a:r>
          </a:p>
          <a:p>
            <a:pPr algn="ctr"/>
            <a:r>
              <a:rPr lang="en-US" altLang="en-US"/>
              <a:t>Assistant, </a:t>
            </a:r>
          </a:p>
          <a:p>
            <a:pPr algn="ctr"/>
            <a:r>
              <a:rPr lang="en-US" altLang="en-US"/>
              <a:t>doctor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E93F6B-0241-4CA9-849C-83C96983D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46" y="4584970"/>
            <a:ext cx="2193925" cy="137160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0000" tIns="61002" rIns="90000" bIns="45000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pPr algn="ctr"/>
            <a:r>
              <a:rPr lang="en-US" altLang="en-US"/>
              <a:t>Data organization</a:t>
            </a:r>
          </a:p>
        </p:txBody>
      </p:sp>
      <p:cxnSp>
        <p:nvCxnSpPr>
          <p:cNvPr id="9" name="AutoShape 11">
            <a:extLst>
              <a:ext uri="{FF2B5EF4-FFF2-40B4-BE49-F238E27FC236}">
                <a16:creationId xmlns:a16="http://schemas.microsoft.com/office/drawing/2014/main" id="{4F015FE1-0CFE-4045-AAF0-78DA4E18E623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6637308" y="2197370"/>
            <a:ext cx="1281113" cy="3494087"/>
          </a:xfrm>
          <a:prstGeom prst="bent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1" name="AutoShape 8">
            <a:extLst>
              <a:ext uri="{FF2B5EF4-FFF2-40B4-BE49-F238E27FC236}">
                <a16:creationId xmlns:a16="http://schemas.microsoft.com/office/drawing/2014/main" id="{3D1117EE-563D-4FCF-840C-EBC7A2160310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3359914" y="2412476"/>
            <a:ext cx="1281113" cy="3063875"/>
          </a:xfrm>
          <a:prstGeom prst="bentConnector3">
            <a:avLst>
              <a:gd name="adj1" fmla="val 50000"/>
            </a:avLst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2" name="Line 9">
            <a:extLst>
              <a:ext uri="{FF2B5EF4-FFF2-40B4-BE49-F238E27FC236}">
                <a16:creationId xmlns:a16="http://schemas.microsoft.com/office/drawing/2014/main" id="{03A9412A-1CFA-46E1-B95D-AC4540D8B750}"/>
              </a:ext>
            </a:extLst>
          </p:cNvPr>
          <p:cNvSpPr>
            <a:spLocks noChangeShapeType="1"/>
          </p:cNvSpPr>
          <p:nvPr/>
        </p:nvSpPr>
        <p:spPr bwMode="auto">
          <a:xfrm>
            <a:off x="4911366" y="3303857"/>
            <a:ext cx="1588" cy="1279525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endParaRPr lang="en-US"/>
          </a:p>
        </p:txBody>
      </p:sp>
      <p:sp>
        <p:nvSpPr>
          <p:cNvPr id="13" name="Line 9">
            <a:extLst>
              <a:ext uri="{FF2B5EF4-FFF2-40B4-BE49-F238E27FC236}">
                <a16:creationId xmlns:a16="http://schemas.microsoft.com/office/drawing/2014/main" id="{F2DF70E9-9125-4FB8-B079-E9870EB43F8F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7818" y="3303857"/>
            <a:ext cx="1588" cy="1279525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DejaVu Sans" charset="0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25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B16E-2239-4F4F-9A49-D0449B36E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2" cy="974121"/>
          </a:xfrm>
        </p:spPr>
        <p:txBody>
          <a:bodyPr>
            <a:normAutofit/>
          </a:bodyPr>
          <a:lstStyle/>
          <a:p>
            <a:r>
              <a:rPr lang="en-US" sz="3600" b="1"/>
              <a:t>Analysis on Gathered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FA615-07E9-4942-9258-86F995E96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650204"/>
            <a:ext cx="10728325" cy="4118771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Platform must be a media for mentally challenged people to gather help.</a:t>
            </a:r>
            <a:endParaRPr lang="en-US"/>
          </a:p>
          <a:p>
            <a:r>
              <a:rPr lang="en-US">
                <a:solidFill>
                  <a:srgbClr val="FFFFFF"/>
                </a:solidFill>
              </a:rPr>
              <a:t>Platform must include emergency contacts for safety of users.</a:t>
            </a:r>
          </a:p>
          <a:p>
            <a:r>
              <a:rPr lang="en-US">
                <a:solidFill>
                  <a:srgbClr val="FFFFFF"/>
                </a:solidFill>
              </a:rPr>
              <a:t>Platform must be easy to use.</a:t>
            </a:r>
          </a:p>
          <a:p>
            <a:r>
              <a:rPr lang="en-US">
                <a:solidFill>
                  <a:srgbClr val="FFFFFF"/>
                </a:solidFill>
              </a:rPr>
              <a:t>Platform must attract and hold user's attention.</a:t>
            </a:r>
          </a:p>
          <a:p>
            <a:endParaRPr lang="en-US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>
              <a:solidFill>
                <a:srgbClr val="FFFFFF"/>
              </a:solidFill>
            </a:endParaRPr>
          </a:p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970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23B84-6CDE-41E7-9B14-90E4E48F9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2" cy="815970"/>
          </a:xfrm>
        </p:spPr>
        <p:txBody>
          <a:bodyPr>
            <a:normAutofit/>
          </a:bodyPr>
          <a:lstStyle/>
          <a:p>
            <a:r>
              <a:rPr lang="en-US" sz="3600" b="1"/>
              <a:t>Project Leader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40E53-D027-4A0A-AD6B-7E77432ED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607072"/>
            <a:ext cx="10728325" cy="4161903"/>
          </a:xfrm>
        </p:spPr>
        <p:txBody>
          <a:bodyPr vert="horz" lIns="0" tIns="0" rIns="0" bIns="0" rtlCol="0" anchor="t">
            <a:normAutofit/>
          </a:bodyPr>
          <a:lstStyle/>
          <a:p>
            <a:pPr lvl="1">
              <a:lnSpc>
                <a:spcPct val="112999"/>
              </a:lnSpc>
              <a:spcBef>
                <a:spcPct val="0"/>
              </a:spcBef>
              <a:spcAft>
                <a:spcPts val="1138"/>
              </a:spcAft>
            </a:pPr>
            <a:r>
              <a:rPr lang="en-US" sz="2200">
                <a:solidFill>
                  <a:srgbClr val="FFFFFF"/>
                </a:solidFill>
                <a:ea typeface="+mn-lt"/>
                <a:cs typeface="+mn-lt"/>
              </a:rPr>
              <a:t>Shahriar Azad 201714037</a:t>
            </a:r>
          </a:p>
          <a:p>
            <a:pPr marL="863600" lvl="1" indent="-323850">
              <a:lnSpc>
                <a:spcPct val="112999"/>
              </a:lnSpc>
              <a:spcBef>
                <a:spcPct val="0"/>
              </a:spcBef>
              <a:spcAft>
                <a:spcPts val="1138"/>
              </a:spcAft>
              <a:buFont typeface="Symbol,Sans-Serif" panose="03070A02030502020204" pitchFamily="66" charset="0"/>
              <a:buChar char=""/>
            </a:pPr>
            <a:r>
              <a:rPr lang="en-US" sz="2200">
                <a:solidFill>
                  <a:srgbClr val="FFFFFF"/>
                </a:solidFill>
                <a:ea typeface="+mn-lt"/>
                <a:cs typeface="+mn-lt"/>
              </a:rPr>
              <a:t>The main idea of our project came from him. </a:t>
            </a:r>
          </a:p>
          <a:p>
            <a:pPr marL="863600" lvl="1" indent="-323850">
              <a:lnSpc>
                <a:spcPct val="112999"/>
              </a:lnSpc>
              <a:spcBef>
                <a:spcPct val="0"/>
              </a:spcBef>
              <a:spcAft>
                <a:spcPts val="1138"/>
              </a:spcAft>
              <a:buFont typeface="Symbol,Sans-Serif" panose="03070A02030502020204" pitchFamily="66" charset="0"/>
              <a:buChar char=""/>
            </a:pPr>
            <a:r>
              <a:rPr lang="en-US" sz="2200">
                <a:solidFill>
                  <a:srgbClr val="FFFFFF"/>
                </a:solidFill>
                <a:ea typeface="+mn-lt"/>
                <a:cs typeface="+mn-lt"/>
              </a:rPr>
              <a:t>Has extensive knowledge on web development, system architecture.</a:t>
            </a:r>
          </a:p>
          <a:p>
            <a:pPr marL="863600" lvl="1" indent="-323850">
              <a:lnSpc>
                <a:spcPct val="112999"/>
              </a:lnSpc>
              <a:spcBef>
                <a:spcPct val="0"/>
              </a:spcBef>
              <a:spcAft>
                <a:spcPts val="1138"/>
              </a:spcAft>
              <a:buFont typeface="Symbol,Sans-Serif" panose="03070A02030502020204" pitchFamily="66" charset="0"/>
              <a:buChar char=""/>
            </a:pPr>
            <a:r>
              <a:rPr lang="en-US" sz="2200">
                <a:solidFill>
                  <a:srgbClr val="FFFFFF"/>
                </a:solidFill>
                <a:ea typeface="+mn-lt"/>
                <a:cs typeface="+mn-lt"/>
              </a:rPr>
              <a:t>Has web development experience. 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7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D4329-CEC7-4E91-9687-80E7C471E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10713945" cy="1031631"/>
          </a:xfrm>
        </p:spPr>
        <p:txBody>
          <a:bodyPr>
            <a:normAutofit/>
          </a:bodyPr>
          <a:lstStyle/>
          <a:p>
            <a:r>
              <a:rPr lang="en-US" sz="3600" b="1"/>
              <a:t>Existing Systems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8AC9E9F-6D87-4D97-BF9B-3CB31A222D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7045743"/>
              </p:ext>
            </p:extLst>
          </p:nvPr>
        </p:nvGraphicFramePr>
        <p:xfrm>
          <a:off x="718867" y="2113471"/>
          <a:ext cx="10728324" cy="4444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9543">
                  <a:extLst>
                    <a:ext uri="{9D8B030D-6E8A-4147-A177-3AD203B41FA5}">
                      <a16:colId xmlns:a16="http://schemas.microsoft.com/office/drawing/2014/main" val="1986642150"/>
                    </a:ext>
                  </a:extLst>
                </a:gridCol>
                <a:gridCol w="7478781">
                  <a:extLst>
                    <a:ext uri="{9D8B030D-6E8A-4147-A177-3AD203B41FA5}">
                      <a16:colId xmlns:a16="http://schemas.microsoft.com/office/drawing/2014/main" val="1485235077"/>
                    </a:ext>
                  </a:extLst>
                </a:gridCol>
              </a:tblGrid>
              <a:tr h="454999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Existing Systems​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Description​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376229"/>
                  </a:ext>
                </a:extLst>
              </a:tr>
              <a:tr h="997499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Psychological Treatment​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u="none" strike="noStrike">
                          <a:effectLst/>
                        </a:rPr>
                        <a:t>People seek medical treatment from doctors, counseling with psychiatrists, group therapies and discussion circles.</a:t>
                      </a:r>
                      <a:r>
                        <a:rPr lang="en-US">
                          <a:effectLst/>
                        </a:rPr>
                        <a:t>​</a:t>
                      </a:r>
                    </a:p>
                    <a:p>
                      <a:pPr algn="l" rtl="0" fontAlgn="base"/>
                      <a:r>
                        <a:rPr lang="en-US" u="none" strike="noStrike">
                          <a:effectLst/>
                        </a:rPr>
                        <a:t>But these are real life interaction based and are costly.</a:t>
                      </a:r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011318"/>
                  </a:ext>
                </a:extLst>
              </a:tr>
              <a:tr h="997499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Social site campaigns​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People share their stories on social media sites such as Facebook, Instagram. Discussion groups also exist on these social sites.​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003956"/>
                  </a:ext>
                </a:extLst>
              </a:tr>
              <a:tr h="70000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Blogs 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There are many blogs regarding mental health and awareness. These are information based and one-way communication available.​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756906"/>
                  </a:ext>
                </a:extLst>
              </a:tr>
              <a:tr h="1294999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Helpline​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There are few social media pages from organizations where people can seek help from trained/skilled personnel. Telephone based helplines from government and non-profit organizations also exist.​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8421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611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105E7-7CCD-41B2-B6A9-7BF67AA64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472" y="144747"/>
            <a:ext cx="10728322" cy="801593"/>
          </a:xfrm>
        </p:spPr>
        <p:txBody>
          <a:bodyPr>
            <a:normAutofit/>
          </a:bodyPr>
          <a:lstStyle/>
          <a:p>
            <a:r>
              <a:rPr lang="en-US" sz="3600" b="1"/>
              <a:t> Logical Flowchart of Existing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3D4CD5-6104-4591-A0DF-90D6575BA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472" y="1060733"/>
            <a:ext cx="10900853" cy="5498996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Social Sites for all kinds of people:</a:t>
            </a:r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48482E9-83B0-4A4D-92E5-BF810F659DC5}"/>
              </a:ext>
            </a:extLst>
          </p:cNvPr>
          <p:cNvSpPr/>
          <p:nvPr/>
        </p:nvSpPr>
        <p:spPr>
          <a:xfrm>
            <a:off x="808008" y="3374366"/>
            <a:ext cx="1121433" cy="920150"/>
          </a:xfrm>
          <a:prstGeom prst="roundRect">
            <a:avLst/>
          </a:prstGeom>
          <a:solidFill>
            <a:schemeClr val="bg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User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77983D4-1B7D-4104-8256-3B042A9664E8}"/>
              </a:ext>
            </a:extLst>
          </p:cNvPr>
          <p:cNvSpPr/>
          <p:nvPr/>
        </p:nvSpPr>
        <p:spPr>
          <a:xfrm>
            <a:off x="3251261" y="2050751"/>
            <a:ext cx="1509621" cy="920150"/>
          </a:xfrm>
          <a:prstGeom prst="roundRect">
            <a:avLst/>
          </a:prstGeom>
          <a:solidFill>
            <a:schemeClr val="bg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Creates Profile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A709A9F-ED26-4159-8D94-F0FFF24AC63F}"/>
              </a:ext>
            </a:extLst>
          </p:cNvPr>
          <p:cNvSpPr/>
          <p:nvPr/>
        </p:nvSpPr>
        <p:spPr>
          <a:xfrm>
            <a:off x="3251260" y="4494900"/>
            <a:ext cx="1509620" cy="934527"/>
          </a:xfrm>
          <a:prstGeom prst="roundRect">
            <a:avLst/>
          </a:prstGeom>
          <a:solidFill>
            <a:schemeClr val="bg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Logs into profile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5B554B5-6732-4B49-BDF6-47DE27A83D73}"/>
              </a:ext>
            </a:extLst>
          </p:cNvPr>
          <p:cNvSpPr/>
          <p:nvPr/>
        </p:nvSpPr>
        <p:spPr>
          <a:xfrm>
            <a:off x="6658693" y="1432524"/>
            <a:ext cx="1854677" cy="891395"/>
          </a:xfrm>
          <a:prstGeom prst="roundRect">
            <a:avLst/>
          </a:prstGeom>
          <a:solidFill>
            <a:schemeClr val="bg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Updates Profile</a:t>
            </a:r>
          </a:p>
        </p:txBody>
      </p: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1373E283-4A60-43C8-BFE2-A21E1ABC24FB}"/>
              </a:ext>
            </a:extLst>
          </p:cNvPr>
          <p:cNvCxnSpPr/>
          <p:nvPr/>
        </p:nvCxnSpPr>
        <p:spPr>
          <a:xfrm flipH="1">
            <a:off x="1897992" y="2408390"/>
            <a:ext cx="1385975" cy="1532625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E57E96C4-C61E-4F32-9D79-4DAA8311183B}"/>
              </a:ext>
            </a:extLst>
          </p:cNvPr>
          <p:cNvCxnSpPr/>
          <p:nvPr/>
        </p:nvCxnSpPr>
        <p:spPr>
          <a:xfrm flipH="1" flipV="1">
            <a:off x="1848210" y="3925739"/>
            <a:ext cx="1486617" cy="1227825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631E8BE-A397-4765-8566-F54848D95F0F}"/>
              </a:ext>
            </a:extLst>
          </p:cNvPr>
          <p:cNvSpPr/>
          <p:nvPr/>
        </p:nvSpPr>
        <p:spPr>
          <a:xfrm>
            <a:off x="6658692" y="2496448"/>
            <a:ext cx="1854677" cy="948904"/>
          </a:xfrm>
          <a:prstGeom prst="roundRect">
            <a:avLst/>
          </a:prstGeom>
          <a:solidFill>
            <a:schemeClr val="bg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Status Update, Posts Pictures, e-commerce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5EBDFF2-7F2D-4ABD-A0ED-F8DD4C6538F4}"/>
              </a:ext>
            </a:extLst>
          </p:cNvPr>
          <p:cNvSpPr/>
          <p:nvPr/>
        </p:nvSpPr>
        <p:spPr>
          <a:xfrm>
            <a:off x="6658692" y="3747278"/>
            <a:ext cx="1854677" cy="848263"/>
          </a:xfrm>
          <a:prstGeom prst="roundRect">
            <a:avLst/>
          </a:prstGeom>
          <a:solidFill>
            <a:schemeClr val="bg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Makes Friends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1AAE282-A16B-4178-9F76-7A24F2C90B48}"/>
              </a:ext>
            </a:extLst>
          </p:cNvPr>
          <p:cNvSpPr/>
          <p:nvPr/>
        </p:nvSpPr>
        <p:spPr>
          <a:xfrm>
            <a:off x="6658691" y="4954976"/>
            <a:ext cx="1854677" cy="848263"/>
          </a:xfrm>
          <a:prstGeom prst="roundRect">
            <a:avLst/>
          </a:prstGeom>
          <a:solidFill>
            <a:schemeClr val="bg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Interacts with Friends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808DCC0-C74F-4ACB-9010-F8768A8958A9}"/>
              </a:ext>
            </a:extLst>
          </p:cNvPr>
          <p:cNvCxnSpPr/>
          <p:nvPr/>
        </p:nvCxnSpPr>
        <p:spPr>
          <a:xfrm>
            <a:off x="5683210" y="1882428"/>
            <a:ext cx="28755" cy="3450563"/>
          </a:xfrm>
          <a:prstGeom prst="straightConnector1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09A9B18-E03F-497C-951E-8B0DD76F0653}"/>
              </a:ext>
            </a:extLst>
          </p:cNvPr>
          <p:cNvCxnSpPr/>
          <p:nvPr/>
        </p:nvCxnSpPr>
        <p:spPr>
          <a:xfrm flipV="1">
            <a:off x="5661263" y="2902250"/>
            <a:ext cx="1000665" cy="57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AE958DA-9384-4DF2-9A09-3AF0738F2A58}"/>
              </a:ext>
            </a:extLst>
          </p:cNvPr>
          <p:cNvCxnSpPr>
            <a:cxnSpLocks/>
          </p:cNvCxnSpPr>
          <p:nvPr/>
        </p:nvCxnSpPr>
        <p:spPr>
          <a:xfrm flipV="1">
            <a:off x="5661262" y="1881457"/>
            <a:ext cx="1000665" cy="57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0431066-180C-4D33-B046-61502758E0A8}"/>
              </a:ext>
            </a:extLst>
          </p:cNvPr>
          <p:cNvCxnSpPr>
            <a:cxnSpLocks/>
          </p:cNvCxnSpPr>
          <p:nvPr/>
        </p:nvCxnSpPr>
        <p:spPr>
          <a:xfrm flipV="1">
            <a:off x="5661263" y="4167457"/>
            <a:ext cx="1000665" cy="57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47E6B37-356B-44AA-A872-8A4A38B92367}"/>
              </a:ext>
            </a:extLst>
          </p:cNvPr>
          <p:cNvCxnSpPr>
            <a:cxnSpLocks/>
          </p:cNvCxnSpPr>
          <p:nvPr/>
        </p:nvCxnSpPr>
        <p:spPr>
          <a:xfrm flipV="1">
            <a:off x="5661262" y="5332023"/>
            <a:ext cx="1000665" cy="57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D27FFC4-3004-49A3-A757-947785FBC0BC}"/>
              </a:ext>
            </a:extLst>
          </p:cNvPr>
          <p:cNvCxnSpPr>
            <a:cxnSpLocks/>
          </p:cNvCxnSpPr>
          <p:nvPr/>
        </p:nvCxnSpPr>
        <p:spPr>
          <a:xfrm flipV="1">
            <a:off x="4755489" y="4814438"/>
            <a:ext cx="1000665" cy="57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FAA2503-24AB-4C80-BB81-1ACEED485D67}"/>
              </a:ext>
            </a:extLst>
          </p:cNvPr>
          <p:cNvCxnSpPr>
            <a:cxnSpLocks/>
          </p:cNvCxnSpPr>
          <p:nvPr/>
        </p:nvCxnSpPr>
        <p:spPr>
          <a:xfrm flipV="1">
            <a:off x="4696906" y="2427804"/>
            <a:ext cx="971910" cy="2012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77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BFB0E95-9CAE-4968-A118-2B9F7C8BBB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BBC371-361C-45F7-9235-C3252E336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736CE5-A7BD-4E79-A7D3-E8B34448E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2" cy="681586"/>
          </a:xfrm>
        </p:spPr>
        <p:txBody>
          <a:bodyPr wrap="square">
            <a:normAutofit/>
          </a:bodyPr>
          <a:lstStyle/>
          <a:p>
            <a:r>
              <a:rPr lang="en-US" b="1"/>
              <a:t>Candidate Systems</a:t>
            </a:r>
          </a:p>
        </p:txBody>
      </p:sp>
      <p:sp useBgFill="1">
        <p:nvSpPr>
          <p:cNvPr id="22" name="Freeform: Shape 21">
            <a:extLst>
              <a:ext uri="{FF2B5EF4-FFF2-40B4-BE49-F238E27FC236}">
                <a16:creationId xmlns:a16="http://schemas.microsoft.com/office/drawing/2014/main" id="{4172FA92-6FD3-495F-95A0-4FD85861D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0" y="1734458"/>
            <a:ext cx="12191501" cy="5123544"/>
          </a:xfrm>
          <a:custGeom>
            <a:avLst/>
            <a:gdLst>
              <a:gd name="connsiteX0" fmla="*/ 9255953 w 12191501"/>
              <a:gd name="connsiteY0" fmla="*/ 0 h 4430825"/>
              <a:gd name="connsiteX1" fmla="*/ 10762189 w 12191501"/>
              <a:gd name="connsiteY1" fmla="*/ 67992 h 4430825"/>
              <a:gd name="connsiteX2" fmla="*/ 11364025 w 12191501"/>
              <a:gd name="connsiteY2" fmla="*/ 57486 h 4430825"/>
              <a:gd name="connsiteX3" fmla="*/ 12096632 w 12191501"/>
              <a:gd name="connsiteY3" fmla="*/ 44699 h 4430825"/>
              <a:gd name="connsiteX4" fmla="*/ 12191501 w 12191501"/>
              <a:gd name="connsiteY4" fmla="*/ 43042 h 4430825"/>
              <a:gd name="connsiteX5" fmla="*/ 12191501 w 12191501"/>
              <a:gd name="connsiteY5" fmla="*/ 4430825 h 4430825"/>
              <a:gd name="connsiteX6" fmla="*/ 0 w 12191501"/>
              <a:gd name="connsiteY6" fmla="*/ 4430825 h 4430825"/>
              <a:gd name="connsiteX7" fmla="*/ 10182 w 12191501"/>
              <a:gd name="connsiteY7" fmla="*/ 95053 h 4430825"/>
              <a:gd name="connsiteX8" fmla="*/ 70972 w 12191501"/>
              <a:gd name="connsiteY8" fmla="*/ 97164 h 4430825"/>
              <a:gd name="connsiteX9" fmla="*/ 1281624 w 12191501"/>
              <a:gd name="connsiteY9" fmla="*/ 139193 h 4430825"/>
              <a:gd name="connsiteX10" fmla="*/ 2485297 w 12191501"/>
              <a:gd name="connsiteY10" fmla="*/ 118183 h 4430825"/>
              <a:gd name="connsiteX11" fmla="*/ 3237591 w 12191501"/>
              <a:gd name="connsiteY11" fmla="*/ 105051 h 4430825"/>
              <a:gd name="connsiteX12" fmla="*/ 3989887 w 12191501"/>
              <a:gd name="connsiteY12" fmla="*/ 91920 h 4430825"/>
              <a:gd name="connsiteX13" fmla="*/ 9255953 w 12191501"/>
              <a:gd name="connsiteY13" fmla="*/ 0 h 443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1501" h="4430825">
                <a:moveTo>
                  <a:pt x="9255953" y="0"/>
                </a:moveTo>
                <a:cubicBezTo>
                  <a:pt x="10762189" y="67992"/>
                  <a:pt x="10762189" y="67992"/>
                  <a:pt x="10762189" y="67992"/>
                </a:cubicBezTo>
                <a:cubicBezTo>
                  <a:pt x="11364025" y="57486"/>
                  <a:pt x="11364025" y="57486"/>
                  <a:pt x="11364025" y="57486"/>
                </a:cubicBezTo>
                <a:cubicBezTo>
                  <a:pt x="11589714" y="53547"/>
                  <a:pt x="11836561" y="49238"/>
                  <a:pt x="12096632" y="44699"/>
                </a:cubicBezTo>
                <a:lnTo>
                  <a:pt x="12191501" y="43042"/>
                </a:lnTo>
                <a:lnTo>
                  <a:pt x="12191501" y="4430825"/>
                </a:lnTo>
                <a:lnTo>
                  <a:pt x="0" y="4430825"/>
                </a:lnTo>
                <a:lnTo>
                  <a:pt x="10182" y="95053"/>
                </a:lnTo>
                <a:lnTo>
                  <a:pt x="70972" y="97164"/>
                </a:lnTo>
                <a:cubicBezTo>
                  <a:pt x="1281624" y="139193"/>
                  <a:pt x="1281624" y="139193"/>
                  <a:pt x="1281624" y="139193"/>
                </a:cubicBezTo>
                <a:cubicBezTo>
                  <a:pt x="2485297" y="118183"/>
                  <a:pt x="2485297" y="118183"/>
                  <a:pt x="2485297" y="118183"/>
                </a:cubicBezTo>
                <a:cubicBezTo>
                  <a:pt x="2786215" y="112930"/>
                  <a:pt x="2936672" y="110304"/>
                  <a:pt x="3237591" y="105051"/>
                </a:cubicBezTo>
                <a:cubicBezTo>
                  <a:pt x="3538508" y="99800"/>
                  <a:pt x="3839426" y="94546"/>
                  <a:pt x="3989887" y="91920"/>
                </a:cubicBezTo>
                <a:cubicBezTo>
                  <a:pt x="9255953" y="0"/>
                  <a:pt x="9255953" y="0"/>
                  <a:pt x="9255953" y="0"/>
                </a:cubicBezTo>
                <a:close/>
              </a:path>
            </a:pathLst>
          </a:cu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1E1DCFC4-6A45-4C38-841E-BDE1604CD1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8084100"/>
              </p:ext>
            </p:extLst>
          </p:nvPr>
        </p:nvGraphicFramePr>
        <p:xfrm>
          <a:off x="720725" y="2689040"/>
          <a:ext cx="10728328" cy="32928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3789">
                  <a:extLst>
                    <a:ext uri="{9D8B030D-6E8A-4147-A177-3AD203B41FA5}">
                      <a16:colId xmlns:a16="http://schemas.microsoft.com/office/drawing/2014/main" val="396246065"/>
                    </a:ext>
                  </a:extLst>
                </a:gridCol>
                <a:gridCol w="3973035">
                  <a:extLst>
                    <a:ext uri="{9D8B030D-6E8A-4147-A177-3AD203B41FA5}">
                      <a16:colId xmlns:a16="http://schemas.microsoft.com/office/drawing/2014/main" val="2415198167"/>
                    </a:ext>
                  </a:extLst>
                </a:gridCol>
                <a:gridCol w="2235752">
                  <a:extLst>
                    <a:ext uri="{9D8B030D-6E8A-4147-A177-3AD203B41FA5}">
                      <a16:colId xmlns:a16="http://schemas.microsoft.com/office/drawing/2014/main" val="2535219739"/>
                    </a:ext>
                  </a:extLst>
                </a:gridCol>
                <a:gridCol w="2235752">
                  <a:extLst>
                    <a:ext uri="{9D8B030D-6E8A-4147-A177-3AD203B41FA5}">
                      <a16:colId xmlns:a16="http://schemas.microsoft.com/office/drawing/2014/main" val="4256536825"/>
                    </a:ext>
                  </a:extLst>
                </a:gridCol>
              </a:tblGrid>
              <a:tr h="335383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500">
                          <a:effectLst/>
                        </a:rPr>
                        <a:t>Candidate Systems​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23" marR="76223" marT="38112" marB="38112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500">
                          <a:effectLst/>
                        </a:rPr>
                        <a:t>Features​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23" marR="76223" marT="38112" marB="38112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500">
                          <a:effectLst/>
                        </a:rPr>
                        <a:t>Hardware​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23" marR="76223" marT="38112" marB="38112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500">
                          <a:effectLst/>
                        </a:rPr>
                        <a:t>Software​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23" marR="76223" marT="38112" marB="38112"/>
                </a:tc>
                <a:extLst>
                  <a:ext uri="{0D108BD9-81ED-4DB2-BD59-A6C34878D82A}">
                    <a16:rowId xmlns:a16="http://schemas.microsoft.com/office/drawing/2014/main" val="3261584313"/>
                  </a:ext>
                </a:extLst>
              </a:tr>
              <a:tr h="1478733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500">
                          <a:effectLst/>
                        </a:rPr>
                        <a:t>A web based social site for people with mental issues 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23" marR="76223" marT="38112" marB="38112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500">
                          <a:effectLst/>
                        </a:rPr>
                        <a:t>I. individual profiles for each user​</a:t>
                      </a:r>
                    </a:p>
                    <a:p>
                      <a:pPr algn="l" rtl="0" fontAlgn="base"/>
                      <a:r>
                        <a:rPr lang="en-US" sz="1500">
                          <a:effectLst/>
                        </a:rPr>
                        <a:t>ii. Audio and video based communication ​</a:t>
                      </a:r>
                    </a:p>
                    <a:p>
                      <a:pPr algn="l" rtl="0" fontAlgn="base"/>
                      <a:r>
                        <a:rPr lang="en-US" sz="1500">
                          <a:effectLst/>
                        </a:rPr>
                        <a:t>iii. Groups and discussion forums​</a:t>
                      </a:r>
                    </a:p>
                    <a:p>
                      <a:pPr algn="l" rtl="0" fontAlgn="base"/>
                      <a:r>
                        <a:rPr lang="en-US" sz="1500">
                          <a:effectLst/>
                        </a:rPr>
                        <a:t>iv. Blogs and necessary information to seek medical help from professionals.​</a:t>
                      </a:r>
                    </a:p>
                    <a:p>
                      <a:pPr algn="l" rtl="0" fontAlgn="base"/>
                      <a:r>
                        <a:rPr lang="en-US" sz="1500">
                          <a:effectLst/>
                        </a:rPr>
                        <a:t>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23" marR="76223" marT="38112" marB="38112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500">
                          <a:effectLst/>
                        </a:rPr>
                        <a:t>Computer, Smartphone devices​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23" marR="76223" marT="38112" marB="38112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500">
                          <a:effectLst/>
                        </a:rPr>
                        <a:t>Web browser, easy to use UI, OS​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23" marR="76223" marT="38112" marB="38112"/>
                </a:tc>
                <a:extLst>
                  <a:ext uri="{0D108BD9-81ED-4DB2-BD59-A6C34878D82A}">
                    <a16:rowId xmlns:a16="http://schemas.microsoft.com/office/drawing/2014/main" val="3480779613"/>
                  </a:ext>
                </a:extLst>
              </a:tr>
              <a:tr h="1478733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500">
                          <a:effectLst/>
                        </a:rPr>
                        <a:t>A mobile app based social site​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23" marR="76223" marT="38112" marB="38112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500">
                          <a:effectLst/>
                        </a:rPr>
                        <a:t>I. Group chat options with audio and video calling​</a:t>
                      </a:r>
                    </a:p>
                    <a:p>
                      <a:pPr algn="l" rtl="0" fontAlgn="base"/>
                      <a:r>
                        <a:rPr lang="en-US" sz="1500">
                          <a:effectLst/>
                        </a:rPr>
                        <a:t>ii. Notifications and location sharing option​</a:t>
                      </a:r>
                    </a:p>
                    <a:p>
                      <a:pPr algn="l" rtl="0" fontAlgn="base"/>
                      <a:r>
                        <a:rPr lang="en-US" sz="1500" u="none" strike="noStrike">
                          <a:effectLst/>
                        </a:rPr>
                        <a:t>iii. Groups and discussion forums</a:t>
                      </a:r>
                      <a:r>
                        <a:rPr lang="en-US" sz="1500">
                          <a:effectLst/>
                        </a:rPr>
                        <a:t>​</a:t>
                      </a:r>
                    </a:p>
                    <a:p>
                      <a:pPr algn="l" rtl="0" fontAlgn="base"/>
                      <a:r>
                        <a:rPr lang="en-US" sz="1500" u="none" strike="noStrike">
                          <a:effectLst/>
                        </a:rPr>
                        <a:t>iv. Blogs and articles</a:t>
                      </a:r>
                      <a:r>
                        <a:rPr lang="en-US" sz="1500">
                          <a:effectLst/>
                        </a:rPr>
                        <a:t>​</a:t>
                      </a:r>
                    </a:p>
                    <a:p>
                      <a:pPr algn="l" rtl="0" fontAlgn="base"/>
                      <a:r>
                        <a:rPr lang="en-US" sz="1500">
                          <a:effectLst/>
                        </a:rPr>
                        <a:t>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23" marR="76223" marT="38112" marB="38112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500">
                          <a:effectLst/>
                        </a:rPr>
                        <a:t>Smartphone devices​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23" marR="76223" marT="38112" marB="38112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500">
                          <a:effectLst/>
                        </a:rPr>
                        <a:t>Android/iOS​</a:t>
                      </a:r>
                      <a:endParaRPr lang="en-US" sz="15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6223" marR="76223" marT="38112" marB="38112"/>
                </a:tc>
                <a:extLst>
                  <a:ext uri="{0D108BD9-81ED-4DB2-BD59-A6C34878D82A}">
                    <a16:rowId xmlns:a16="http://schemas.microsoft.com/office/drawing/2014/main" val="757043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6244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FB0E95-9CAE-4968-A118-2B9F7C8BBB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BBC371-361C-45F7-9235-C3252E336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0D25B9-71B8-4FE8-9C90-D1EAF4293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2" cy="681586"/>
          </a:xfrm>
        </p:spPr>
        <p:txBody>
          <a:bodyPr wrap="square">
            <a:normAutofit/>
          </a:bodyPr>
          <a:lstStyle/>
          <a:p>
            <a:r>
              <a:rPr lang="en-US" b="1">
                <a:ea typeface="+mj-lt"/>
                <a:cs typeface="+mj-lt"/>
              </a:rPr>
              <a:t>Characteristics of the Candidate System</a:t>
            </a:r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4172FA92-6FD3-495F-95A0-4FD85861D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0" y="1734458"/>
            <a:ext cx="12191501" cy="5123544"/>
          </a:xfrm>
          <a:custGeom>
            <a:avLst/>
            <a:gdLst>
              <a:gd name="connsiteX0" fmla="*/ 9255953 w 12191501"/>
              <a:gd name="connsiteY0" fmla="*/ 0 h 4430825"/>
              <a:gd name="connsiteX1" fmla="*/ 10762189 w 12191501"/>
              <a:gd name="connsiteY1" fmla="*/ 67992 h 4430825"/>
              <a:gd name="connsiteX2" fmla="*/ 11364025 w 12191501"/>
              <a:gd name="connsiteY2" fmla="*/ 57486 h 4430825"/>
              <a:gd name="connsiteX3" fmla="*/ 12096632 w 12191501"/>
              <a:gd name="connsiteY3" fmla="*/ 44699 h 4430825"/>
              <a:gd name="connsiteX4" fmla="*/ 12191501 w 12191501"/>
              <a:gd name="connsiteY4" fmla="*/ 43042 h 4430825"/>
              <a:gd name="connsiteX5" fmla="*/ 12191501 w 12191501"/>
              <a:gd name="connsiteY5" fmla="*/ 4430825 h 4430825"/>
              <a:gd name="connsiteX6" fmla="*/ 0 w 12191501"/>
              <a:gd name="connsiteY6" fmla="*/ 4430825 h 4430825"/>
              <a:gd name="connsiteX7" fmla="*/ 10182 w 12191501"/>
              <a:gd name="connsiteY7" fmla="*/ 95053 h 4430825"/>
              <a:gd name="connsiteX8" fmla="*/ 70972 w 12191501"/>
              <a:gd name="connsiteY8" fmla="*/ 97164 h 4430825"/>
              <a:gd name="connsiteX9" fmla="*/ 1281624 w 12191501"/>
              <a:gd name="connsiteY9" fmla="*/ 139193 h 4430825"/>
              <a:gd name="connsiteX10" fmla="*/ 2485297 w 12191501"/>
              <a:gd name="connsiteY10" fmla="*/ 118183 h 4430825"/>
              <a:gd name="connsiteX11" fmla="*/ 3237591 w 12191501"/>
              <a:gd name="connsiteY11" fmla="*/ 105051 h 4430825"/>
              <a:gd name="connsiteX12" fmla="*/ 3989887 w 12191501"/>
              <a:gd name="connsiteY12" fmla="*/ 91920 h 4430825"/>
              <a:gd name="connsiteX13" fmla="*/ 9255953 w 12191501"/>
              <a:gd name="connsiteY13" fmla="*/ 0 h 443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1501" h="4430825">
                <a:moveTo>
                  <a:pt x="9255953" y="0"/>
                </a:moveTo>
                <a:cubicBezTo>
                  <a:pt x="10762189" y="67992"/>
                  <a:pt x="10762189" y="67992"/>
                  <a:pt x="10762189" y="67992"/>
                </a:cubicBezTo>
                <a:cubicBezTo>
                  <a:pt x="11364025" y="57486"/>
                  <a:pt x="11364025" y="57486"/>
                  <a:pt x="11364025" y="57486"/>
                </a:cubicBezTo>
                <a:cubicBezTo>
                  <a:pt x="11589714" y="53547"/>
                  <a:pt x="11836561" y="49238"/>
                  <a:pt x="12096632" y="44699"/>
                </a:cubicBezTo>
                <a:lnTo>
                  <a:pt x="12191501" y="43042"/>
                </a:lnTo>
                <a:lnTo>
                  <a:pt x="12191501" y="4430825"/>
                </a:lnTo>
                <a:lnTo>
                  <a:pt x="0" y="4430825"/>
                </a:lnTo>
                <a:lnTo>
                  <a:pt x="10182" y="95053"/>
                </a:lnTo>
                <a:lnTo>
                  <a:pt x="70972" y="97164"/>
                </a:lnTo>
                <a:cubicBezTo>
                  <a:pt x="1281624" y="139193"/>
                  <a:pt x="1281624" y="139193"/>
                  <a:pt x="1281624" y="139193"/>
                </a:cubicBezTo>
                <a:cubicBezTo>
                  <a:pt x="2485297" y="118183"/>
                  <a:pt x="2485297" y="118183"/>
                  <a:pt x="2485297" y="118183"/>
                </a:cubicBezTo>
                <a:cubicBezTo>
                  <a:pt x="2786215" y="112930"/>
                  <a:pt x="2936672" y="110304"/>
                  <a:pt x="3237591" y="105051"/>
                </a:cubicBezTo>
                <a:cubicBezTo>
                  <a:pt x="3538508" y="99800"/>
                  <a:pt x="3839426" y="94546"/>
                  <a:pt x="3989887" y="91920"/>
                </a:cubicBezTo>
                <a:cubicBezTo>
                  <a:pt x="9255953" y="0"/>
                  <a:pt x="9255953" y="0"/>
                  <a:pt x="9255953" y="0"/>
                </a:cubicBezTo>
                <a:close/>
              </a:path>
            </a:pathLst>
          </a:cu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3EAC463A-11F0-40E8-A9FF-9217E458D8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6272349"/>
              </p:ext>
            </p:extLst>
          </p:nvPr>
        </p:nvGraphicFramePr>
        <p:xfrm>
          <a:off x="720725" y="2383437"/>
          <a:ext cx="10728324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6108">
                  <a:extLst>
                    <a:ext uri="{9D8B030D-6E8A-4147-A177-3AD203B41FA5}">
                      <a16:colId xmlns:a16="http://schemas.microsoft.com/office/drawing/2014/main" val="1614968191"/>
                    </a:ext>
                  </a:extLst>
                </a:gridCol>
                <a:gridCol w="3576108">
                  <a:extLst>
                    <a:ext uri="{9D8B030D-6E8A-4147-A177-3AD203B41FA5}">
                      <a16:colId xmlns:a16="http://schemas.microsoft.com/office/drawing/2014/main" val="1819114168"/>
                    </a:ext>
                  </a:extLst>
                </a:gridCol>
                <a:gridCol w="3576108">
                  <a:extLst>
                    <a:ext uri="{9D8B030D-6E8A-4147-A177-3AD203B41FA5}">
                      <a16:colId xmlns:a16="http://schemas.microsoft.com/office/drawing/2014/main" val="612524045"/>
                    </a:ext>
                  </a:extLst>
                </a:gridCol>
              </a:tblGrid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Characteristics 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A web based social site​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A mobile app​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242282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User Interface​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Easy to use required​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User friendliness required​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178647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Source Language 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Python​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Java​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733806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Source Code​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Not Available​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Not Available​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495551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Audio and Video based communication​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Included​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Included​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186531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Location sharing 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Not included​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Included​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316835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Navigation​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Easy to surf through​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Easy to surf through​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810581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Optimized search option​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Required​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Required​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513678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Helpline​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Not included​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Included​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075305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Monetization​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Not required​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Not required​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9702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8317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D4FA7-6487-4D18-AA40-0BBA2B172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10713945" cy="715329"/>
          </a:xfrm>
        </p:spPr>
        <p:txBody>
          <a:bodyPr/>
          <a:lstStyle/>
          <a:p>
            <a:r>
              <a:rPr lang="en-US" b="1">
                <a:ea typeface="+mj-lt"/>
                <a:cs typeface="+mj-lt"/>
              </a:rPr>
              <a:t>Candidate Qualitative Evaluation Matrix:</a:t>
            </a:r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2195A89-9B18-4912-8EA7-C84BBB88FD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9393205"/>
              </p:ext>
            </p:extLst>
          </p:nvPr>
        </p:nvGraphicFramePr>
        <p:xfrm>
          <a:off x="735102" y="1793965"/>
          <a:ext cx="10728324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6108">
                  <a:extLst>
                    <a:ext uri="{9D8B030D-6E8A-4147-A177-3AD203B41FA5}">
                      <a16:colId xmlns:a16="http://schemas.microsoft.com/office/drawing/2014/main" val="2061678720"/>
                    </a:ext>
                  </a:extLst>
                </a:gridCol>
                <a:gridCol w="3576108">
                  <a:extLst>
                    <a:ext uri="{9D8B030D-6E8A-4147-A177-3AD203B41FA5}">
                      <a16:colId xmlns:a16="http://schemas.microsoft.com/office/drawing/2014/main" val="143256647"/>
                    </a:ext>
                  </a:extLst>
                </a:gridCol>
                <a:gridCol w="3576108">
                  <a:extLst>
                    <a:ext uri="{9D8B030D-6E8A-4147-A177-3AD203B41FA5}">
                      <a16:colId xmlns:a16="http://schemas.microsoft.com/office/drawing/2014/main" val="1875639816"/>
                    </a:ext>
                  </a:extLst>
                </a:gridCol>
              </a:tblGrid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Evaluation Criteria​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A Web Based Social Site​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A Mobile App​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664244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Performance :​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Noto Sans 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Noto Sans Regula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602068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Page Loading Speed​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Excellent 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Excellent​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007395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System Accuracy 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Very Good​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Very Good​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409551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Response Time​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Excellent​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Excellent​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143044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User-friendly​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Excellent​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Excellent​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396357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Memory required​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Large​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Small​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209208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Costs:​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Noto Sans 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Noto Sans Regula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563559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System Development​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Good​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Very Good​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404748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Server Storage​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Less​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More​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548120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User training​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Fair​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Fair​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892651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Time 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Good​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Very Good​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0980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5133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3E284-E85C-49CB-8097-7AD317237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10713945" cy="830347"/>
          </a:xfrm>
        </p:spPr>
        <p:txBody>
          <a:bodyPr/>
          <a:lstStyle/>
          <a:p>
            <a:r>
              <a:rPr lang="en-US" b="1">
                <a:ea typeface="+mj-lt"/>
                <a:cs typeface="+mj-lt"/>
              </a:rPr>
              <a:t>Candidate Quantitative Evaluation Matrix:</a:t>
            </a:r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40CEA55-3038-4E1A-BE38-3A02A707AD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5282635"/>
              </p:ext>
            </p:extLst>
          </p:nvPr>
        </p:nvGraphicFramePr>
        <p:xfrm>
          <a:off x="735102" y="1908984"/>
          <a:ext cx="10728324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6108">
                  <a:extLst>
                    <a:ext uri="{9D8B030D-6E8A-4147-A177-3AD203B41FA5}">
                      <a16:colId xmlns:a16="http://schemas.microsoft.com/office/drawing/2014/main" val="3005364516"/>
                    </a:ext>
                  </a:extLst>
                </a:gridCol>
                <a:gridCol w="3576108">
                  <a:extLst>
                    <a:ext uri="{9D8B030D-6E8A-4147-A177-3AD203B41FA5}">
                      <a16:colId xmlns:a16="http://schemas.microsoft.com/office/drawing/2014/main" val="1799963383"/>
                    </a:ext>
                  </a:extLst>
                </a:gridCol>
                <a:gridCol w="3576108">
                  <a:extLst>
                    <a:ext uri="{9D8B030D-6E8A-4147-A177-3AD203B41FA5}">
                      <a16:colId xmlns:a16="http://schemas.microsoft.com/office/drawing/2014/main" val="487929927"/>
                    </a:ext>
                  </a:extLst>
                </a:gridCol>
              </a:tblGrid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Evaluation Criteria​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A Web Based Social Site​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A Mobile App​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360338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Performance :​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Noto Sans 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Noto Sans Regula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207378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Page Loading Speed​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Less than 1s​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u="none" strike="noStrike">
                          <a:effectLst/>
                        </a:rPr>
                        <a:t>Less than 5s</a:t>
                      </a:r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845591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System Accuracy 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99% 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u="none" strike="noStrike">
                          <a:effectLst/>
                        </a:rPr>
                        <a:t>99% </a:t>
                      </a:r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065155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Response Time​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Less than 1s​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Less than 1s​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670350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User-friendly​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Yes,​</a:t>
                      </a:r>
                    </a:p>
                    <a:p>
                      <a:pPr algn="l" rtl="0" fontAlgn="base"/>
                      <a:r>
                        <a:rPr lang="en-US">
                          <a:effectLst/>
                        </a:rPr>
                        <a:t>Menu Driven, Interactive​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Yes,​</a:t>
                      </a:r>
                    </a:p>
                    <a:p>
                      <a:pPr algn="l" rtl="0" fontAlgn="base"/>
                      <a:r>
                        <a:rPr lang="en-US">
                          <a:effectLst/>
                        </a:rPr>
                        <a:t>Menu Driven, interactive​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779516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Memory required​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1 GB​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1GB​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650542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Costs:​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Noto Sans 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Noto Sans Regula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567271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System Development​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40,000 Tk​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30,000 Tk​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814675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Server Storage​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100 GB​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80 GB​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663889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User training​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2-3 days​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 1-2 days​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295552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Time 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3 months​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2 months​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170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8770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8F1AD-7908-4679-A388-1A50265CB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10699568" cy="700952"/>
          </a:xfrm>
        </p:spPr>
        <p:txBody>
          <a:bodyPr/>
          <a:lstStyle/>
          <a:p>
            <a:r>
              <a:rPr lang="en-US" b="1">
                <a:ea typeface="+mj-lt"/>
                <a:cs typeface="+mj-lt"/>
              </a:rPr>
              <a:t>Weighted Candidate Evaluation Matrix: </a:t>
            </a:r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2FCF47A-6908-48DE-93A0-BDBA7D6E1C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4101046"/>
              </p:ext>
            </p:extLst>
          </p:nvPr>
        </p:nvGraphicFramePr>
        <p:xfrm>
          <a:off x="720725" y="1707701"/>
          <a:ext cx="10728324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6520">
                  <a:extLst>
                    <a:ext uri="{9D8B030D-6E8A-4147-A177-3AD203B41FA5}">
                      <a16:colId xmlns:a16="http://schemas.microsoft.com/office/drawing/2014/main" val="2704462430"/>
                    </a:ext>
                  </a:extLst>
                </a:gridCol>
                <a:gridCol w="2686520">
                  <a:extLst>
                    <a:ext uri="{9D8B030D-6E8A-4147-A177-3AD203B41FA5}">
                      <a16:colId xmlns:a16="http://schemas.microsoft.com/office/drawing/2014/main" val="3763847401"/>
                    </a:ext>
                  </a:extLst>
                </a:gridCol>
                <a:gridCol w="1338821">
                  <a:extLst>
                    <a:ext uri="{9D8B030D-6E8A-4147-A177-3AD203B41FA5}">
                      <a16:colId xmlns:a16="http://schemas.microsoft.com/office/drawing/2014/main" val="2395227149"/>
                    </a:ext>
                  </a:extLst>
                </a:gridCol>
                <a:gridCol w="1338821">
                  <a:extLst>
                    <a:ext uri="{9D8B030D-6E8A-4147-A177-3AD203B41FA5}">
                      <a16:colId xmlns:a16="http://schemas.microsoft.com/office/drawing/2014/main" val="2730915983"/>
                    </a:ext>
                  </a:extLst>
                </a:gridCol>
                <a:gridCol w="1338821">
                  <a:extLst>
                    <a:ext uri="{9D8B030D-6E8A-4147-A177-3AD203B41FA5}">
                      <a16:colId xmlns:a16="http://schemas.microsoft.com/office/drawing/2014/main" val="244878492"/>
                    </a:ext>
                  </a:extLst>
                </a:gridCol>
                <a:gridCol w="1338821">
                  <a:extLst>
                    <a:ext uri="{9D8B030D-6E8A-4147-A177-3AD203B41FA5}">
                      <a16:colId xmlns:a16="http://schemas.microsoft.com/office/drawing/2014/main" val="758958000"/>
                    </a:ext>
                  </a:extLst>
                </a:gridCol>
              </a:tblGrid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Evaluation Criteria​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Weighting Factor​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A Web based 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A Mobile App​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067303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Noto Sans 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Noto Sans 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Rating​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Score​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Rating​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Score​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784675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Performance :​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Noto Sans 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Noto Sans 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Noto Sans 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Noto Sans 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Noto Sans Regula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931438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Page Loading Speed​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5​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u="none" strike="noStrike">
                          <a:effectLst/>
                        </a:rPr>
                        <a:t>4</a:t>
                      </a:r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u="none" strike="noStrike">
                          <a:effectLst/>
                        </a:rPr>
                        <a:t>20</a:t>
                      </a:r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u="none" strike="noStrike">
                          <a:effectLst/>
                        </a:rPr>
                        <a:t>5</a:t>
                      </a:r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u="none" strike="noStrike">
                          <a:effectLst/>
                        </a:rPr>
                        <a:t>25</a:t>
                      </a:r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354913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System Accuracy ​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2​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u="none" strike="noStrike">
                          <a:effectLst/>
                        </a:rPr>
                        <a:t>5</a:t>
                      </a:r>
                      <a:r>
                        <a:rPr lang="en-US">
                          <a:effectLst/>
                        </a:rPr>
                        <a:t>​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u="none" strike="noStrike">
                          <a:effectLst/>
                        </a:rPr>
                        <a:t>10</a:t>
                      </a:r>
                      <a:r>
                        <a:rPr lang="en-US">
                          <a:effectLst/>
                        </a:rPr>
                        <a:t>​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u="none" strike="noStrike">
                          <a:effectLst/>
                        </a:rPr>
                        <a:t>5</a:t>
                      </a:r>
                      <a:r>
                        <a:rPr lang="en-US">
                          <a:effectLst/>
                        </a:rPr>
                        <a:t>​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u="none" strike="noStrike">
                          <a:effectLst/>
                        </a:rPr>
                        <a:t>10</a:t>
                      </a:r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201958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Response Time​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4​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4​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16​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5​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20​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949936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User-friendly​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5​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3​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15​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4​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20​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274564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Memory required​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3​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2​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6​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4​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12​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84904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Costs:​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Noto Sans 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Noto Sans 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Noto Sans 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Noto Sans 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>
                          <a:effectLst/>
                        </a:rPr>
                        <a:t>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Noto Sans Regular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316447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System Development​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5​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5​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25​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5​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25​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416521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Server Storage​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2​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2​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4​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3​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6​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744077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User training​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3​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1​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3​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4​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12​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146458"/>
                  </a:ext>
                </a:extLst>
              </a:tr>
              <a:tr h="21183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Time 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3​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4​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12​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2​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>
                          <a:effectLst/>
                        </a:rPr>
                        <a:t>6​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8490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8441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D60FF-6A28-430D-82CE-F03609067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2" cy="902234"/>
          </a:xfrm>
        </p:spPr>
        <p:txBody>
          <a:bodyPr/>
          <a:lstStyle/>
          <a:p>
            <a:r>
              <a:rPr lang="en-US" b="1">
                <a:ea typeface="+mj-lt"/>
                <a:cs typeface="+mj-lt"/>
              </a:rPr>
              <a:t>Selection of Best Candidate System: 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7AFEC-0D8D-4B4F-8541-4F92B9186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937751"/>
            <a:ext cx="10728325" cy="3227375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112999"/>
              </a:lnSpc>
              <a:spcBef>
                <a:spcPct val="0"/>
              </a:spcBef>
              <a:spcAft>
                <a:spcPts val="1413"/>
              </a:spcAft>
            </a:pPr>
            <a:r>
              <a:rPr lang="en-US" b="1">
                <a:solidFill>
                  <a:srgbClr val="FFFFFF"/>
                </a:solidFill>
                <a:ea typeface="+mn-lt"/>
                <a:cs typeface="+mn-lt"/>
              </a:rPr>
              <a:t>Best Candidate System:</a:t>
            </a:r>
            <a:endParaRPr lang="en-US">
              <a:solidFill>
                <a:srgbClr val="FFFFFF"/>
              </a:solidFill>
              <a:ea typeface="+mn-lt"/>
              <a:cs typeface="+mn-lt"/>
            </a:endParaRPr>
          </a:p>
          <a:p>
            <a:pPr marL="0" indent="0">
              <a:lnSpc>
                <a:spcPct val="112999"/>
              </a:lnSpc>
              <a:spcBef>
                <a:spcPct val="0"/>
              </a:spcBef>
              <a:spcAft>
                <a:spcPts val="1413"/>
              </a:spcAft>
              <a:buNone/>
            </a:pPr>
            <a:r>
              <a:rPr lang="en-US">
                <a:solidFill>
                  <a:srgbClr val="FFFFFF"/>
                </a:solidFill>
                <a:ea typeface="+mn-lt"/>
                <a:cs typeface="+mn-lt"/>
              </a:rPr>
              <a:t>   A mobile app based social site for psychologically challenged people.</a:t>
            </a:r>
          </a:p>
          <a:p>
            <a:pPr>
              <a:lnSpc>
                <a:spcPct val="112999"/>
              </a:lnSpc>
              <a:spcBef>
                <a:spcPct val="0"/>
              </a:spcBef>
              <a:spcAft>
                <a:spcPts val="1413"/>
              </a:spcAft>
            </a:pPr>
            <a:r>
              <a:rPr lang="en-US" b="1">
                <a:solidFill>
                  <a:srgbClr val="FFFFFF"/>
                </a:solidFill>
                <a:ea typeface="+mn-lt"/>
                <a:cs typeface="+mn-lt"/>
              </a:rPr>
              <a:t>Reasons:</a:t>
            </a:r>
            <a:endParaRPr lang="en-US">
              <a:solidFill>
                <a:srgbClr val="FFFFFF"/>
              </a:solidFill>
              <a:ea typeface="+mn-lt"/>
              <a:cs typeface="+mn-lt"/>
            </a:endParaRPr>
          </a:p>
          <a:p>
            <a:pPr>
              <a:lnSpc>
                <a:spcPct val="112999"/>
              </a:lnSpc>
              <a:spcBef>
                <a:spcPct val="0"/>
              </a:spcBef>
              <a:spcAft>
                <a:spcPts val="1413"/>
              </a:spcAft>
              <a:buFont typeface="Arial,Sans-Serif" panose="03070A02030502020204" pitchFamily="66" charset="0"/>
            </a:pPr>
            <a:r>
              <a:rPr lang="en-US">
                <a:solidFill>
                  <a:srgbClr val="FFFFFF"/>
                </a:solidFill>
                <a:ea typeface="+mn-lt"/>
                <a:cs typeface="+mn-lt"/>
              </a:rPr>
              <a:t>Can be easier to use, more available since smartphone users are more in number.</a:t>
            </a:r>
          </a:p>
          <a:p>
            <a:pPr>
              <a:lnSpc>
                <a:spcPct val="112999"/>
              </a:lnSpc>
              <a:spcBef>
                <a:spcPct val="0"/>
              </a:spcBef>
              <a:spcAft>
                <a:spcPts val="1413"/>
              </a:spcAft>
              <a:buFont typeface="Arial,Sans-Serif" panose="03070A02030502020204" pitchFamily="66" charset="0"/>
            </a:pPr>
            <a:r>
              <a:rPr lang="en-US">
                <a:solidFill>
                  <a:srgbClr val="FFFFFF"/>
                </a:solidFill>
                <a:ea typeface="+mn-lt"/>
                <a:cs typeface="+mn-lt"/>
              </a:rPr>
              <a:t>Takes less time to develop.</a:t>
            </a:r>
          </a:p>
          <a:p>
            <a:pPr>
              <a:lnSpc>
                <a:spcPct val="112999"/>
              </a:lnSpc>
              <a:spcBef>
                <a:spcPct val="0"/>
              </a:spcBef>
              <a:spcAft>
                <a:spcPts val="1413"/>
              </a:spcAft>
              <a:buFont typeface="Arial,Sans-Serif" panose="03070A02030502020204" pitchFamily="66" charset="0"/>
            </a:pPr>
            <a:r>
              <a:rPr lang="en-US">
                <a:solidFill>
                  <a:srgbClr val="FFFFFF"/>
                </a:solidFill>
                <a:ea typeface="+mn-lt"/>
                <a:cs typeface="+mn-lt"/>
              </a:rPr>
              <a:t>Many features cannot be implemented in the web-based version.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627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>
            <a:extLst>
              <a:ext uri="{FF2B5EF4-FFF2-40B4-BE49-F238E27FC236}">
                <a16:creationId xmlns:a16="http://schemas.microsoft.com/office/drawing/2014/main" id="{09646535-AEF6-4883-A4F9-EEC1F8B43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56AE383-06A1-42D3-B1AF-CE22194F5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70B90B-BED1-4715-9BFE-9622C47A2B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274617-1EFD-4B17-855A-CDAFEB0C5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8663"/>
            <a:ext cx="5015638" cy="2795738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300" b="1" spc="-100"/>
              <a:t>Data flow Diagram of Selected Candidate System</a:t>
            </a:r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CB250FB0-2992-4693-9655-48CEAA02B4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970" r="1" b="12555"/>
          <a:stretch/>
        </p:blipFill>
        <p:spPr>
          <a:xfrm>
            <a:off x="6288276" y="10"/>
            <a:ext cx="5903725" cy="6857990"/>
          </a:xfrm>
          <a:custGeom>
            <a:avLst/>
            <a:gdLst/>
            <a:ahLst/>
            <a:cxnLst/>
            <a:rect l="l" t="t" r="r" b="b"/>
            <a:pathLst>
              <a:path w="5903725" h="6858000">
                <a:moveTo>
                  <a:pt x="17547" y="0"/>
                </a:moveTo>
                <a:lnTo>
                  <a:pt x="5903725" y="0"/>
                </a:lnTo>
                <a:lnTo>
                  <a:pt x="5903725" y="6858000"/>
                </a:lnTo>
                <a:lnTo>
                  <a:pt x="57217" y="6858000"/>
                </a:lnTo>
                <a:lnTo>
                  <a:pt x="57185" y="6699667"/>
                </a:lnTo>
                <a:cubicBezTo>
                  <a:pt x="57923" y="6526851"/>
                  <a:pt x="61039" y="6384211"/>
                  <a:pt x="67005" y="6279216"/>
                </a:cubicBezTo>
                <a:cubicBezTo>
                  <a:pt x="108514" y="5194623"/>
                  <a:pt x="-44577" y="788432"/>
                  <a:pt x="13203" y="4200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01142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21924-7C7D-41B7-AEEF-6EA8DEEE3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293" y="386883"/>
            <a:ext cx="10728322" cy="872697"/>
          </a:xfrm>
        </p:spPr>
        <p:txBody>
          <a:bodyPr vert="horz" wrap="square" lIns="0" tIns="0" rIns="0" bIns="0" rtlCol="0" anchor="t" anchorCtr="0">
            <a:noAutofit/>
          </a:bodyPr>
          <a:lstStyle/>
          <a:p>
            <a:pPr algn="ctr"/>
            <a:r>
              <a:rPr lang="en-US" sz="5400"/>
              <a:t>UI</a:t>
            </a:r>
            <a:endParaRPr lang="en-US"/>
          </a:p>
        </p:txBody>
      </p:sp>
      <p:pic>
        <p:nvPicPr>
          <p:cNvPr id="4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59E2EF2-665C-4262-ADFE-C94B7B3899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993" y="1607685"/>
            <a:ext cx="2144094" cy="4148158"/>
          </a:xfrm>
        </p:spPr>
      </p:pic>
      <p:pic>
        <p:nvPicPr>
          <p:cNvPr id="5" name="Picture 5" descr="Diagram&#10;&#10;Description automatically generated">
            <a:extLst>
              <a:ext uri="{FF2B5EF4-FFF2-40B4-BE49-F238E27FC236}">
                <a16:creationId xmlns:a16="http://schemas.microsoft.com/office/drawing/2014/main" id="{CEC10070-08B1-4007-B55F-4087F2D6B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6246" y="1603917"/>
            <a:ext cx="2063037" cy="4114800"/>
          </a:xfrm>
          <a:prstGeom prst="rect">
            <a:avLst/>
          </a:prstGeom>
        </p:spPr>
      </p:pic>
      <p:pic>
        <p:nvPicPr>
          <p:cNvPr id="6" name="Picture 6" descr="Diagram&#10;&#10;Description automatically generated">
            <a:extLst>
              <a:ext uri="{FF2B5EF4-FFF2-40B4-BE49-F238E27FC236}">
                <a16:creationId xmlns:a16="http://schemas.microsoft.com/office/drawing/2014/main" id="{5BB3CBCF-8556-4FDB-8D00-7B9738576B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7605" y="1607958"/>
            <a:ext cx="2082980" cy="4147930"/>
          </a:xfrm>
          <a:prstGeom prst="rect">
            <a:avLst/>
          </a:prstGeom>
        </p:spPr>
      </p:pic>
      <p:pic>
        <p:nvPicPr>
          <p:cNvPr id="7" name="Picture 7" descr="Shape, square&#10;&#10;Description automatically generated">
            <a:extLst>
              <a:ext uri="{FF2B5EF4-FFF2-40B4-BE49-F238E27FC236}">
                <a16:creationId xmlns:a16="http://schemas.microsoft.com/office/drawing/2014/main" id="{480B5085-8660-4354-ADD8-794053FADA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5666" y="1603917"/>
            <a:ext cx="2170323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5477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442AE-1CF6-4FCB-9F65-99B2ABB8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54157"/>
            <a:ext cx="10728322" cy="922393"/>
          </a:xfrm>
        </p:spPr>
        <p:txBody>
          <a:bodyPr>
            <a:noAutofit/>
          </a:bodyPr>
          <a:lstStyle/>
          <a:p>
            <a:pPr algn="ctr"/>
            <a:r>
              <a:rPr lang="en-US" sz="5400">
                <a:ea typeface="+mj-lt"/>
                <a:cs typeface="+mj-lt"/>
              </a:rPr>
              <a:t>UI</a:t>
            </a:r>
            <a:endParaRPr lang="en-US" sz="5400"/>
          </a:p>
        </p:txBody>
      </p:sp>
      <p:pic>
        <p:nvPicPr>
          <p:cNvPr id="4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5288E4EC-716A-4758-9E2A-4BC5499FB2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9876" y="1715561"/>
            <a:ext cx="2380526" cy="4434817"/>
          </a:xfrm>
        </p:spPr>
      </p:pic>
      <p:pic>
        <p:nvPicPr>
          <p:cNvPr id="5" name="Picture 5" descr="Diagram&#10;&#10;Description automatically generated">
            <a:extLst>
              <a:ext uri="{FF2B5EF4-FFF2-40B4-BE49-F238E27FC236}">
                <a16:creationId xmlns:a16="http://schemas.microsoft.com/office/drawing/2014/main" id="{4CB26158-B532-4865-9DE7-81B06FDA4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632" y="1715429"/>
            <a:ext cx="2265028" cy="4440043"/>
          </a:xfrm>
          <a:prstGeom prst="rect">
            <a:avLst/>
          </a:prstGeom>
        </p:spPr>
      </p:pic>
      <p:pic>
        <p:nvPicPr>
          <p:cNvPr id="6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4DAC24B3-79D3-4D30-A160-9E105E20B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3353" y="1715429"/>
            <a:ext cx="2258122" cy="4440043"/>
          </a:xfrm>
          <a:prstGeom prst="rect">
            <a:avLst/>
          </a:prstGeom>
        </p:spPr>
      </p:pic>
      <p:pic>
        <p:nvPicPr>
          <p:cNvPr id="7" name="Picture 7" descr="A picture containing diagram, table&#10;&#10;Description automatically generated">
            <a:extLst>
              <a:ext uri="{FF2B5EF4-FFF2-40B4-BE49-F238E27FC236}">
                <a16:creationId xmlns:a16="http://schemas.microsoft.com/office/drawing/2014/main" id="{687A5C5E-D2F2-4A48-8B1C-C6CA5A86A3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5306" y="1715429"/>
            <a:ext cx="2181340" cy="444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62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3324F-65A8-4AF2-BCD4-21940D504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565" y="403852"/>
            <a:ext cx="10728322" cy="1063198"/>
          </a:xfrm>
        </p:spPr>
        <p:txBody>
          <a:bodyPr>
            <a:normAutofit/>
          </a:bodyPr>
          <a:lstStyle/>
          <a:p>
            <a:pPr algn="ctr"/>
            <a:r>
              <a:rPr lang="en-US" sz="4400"/>
              <a:t>Heuristic Evaluation</a:t>
            </a:r>
          </a:p>
        </p:txBody>
      </p:sp>
      <p:pic>
        <p:nvPicPr>
          <p:cNvPr id="4" name="Picture 4" descr="Table&#10;&#10;Description automatically generated">
            <a:extLst>
              <a:ext uri="{FF2B5EF4-FFF2-40B4-BE49-F238E27FC236}">
                <a16:creationId xmlns:a16="http://schemas.microsoft.com/office/drawing/2014/main" id="{384E6E94-1966-4EF6-93B7-FA058BF3B2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8666" y="1714484"/>
            <a:ext cx="7093249" cy="4318432"/>
          </a:xfrm>
        </p:spPr>
      </p:pic>
    </p:spTree>
    <p:extLst>
      <p:ext uri="{BB962C8B-B14F-4D97-AF65-F5344CB8AC3E}">
        <p14:creationId xmlns:p14="http://schemas.microsoft.com/office/powerpoint/2010/main" val="21423651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A59F8-7440-4EA1-BD8D-89D97DFA9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293" y="396176"/>
            <a:ext cx="10728322" cy="1096328"/>
          </a:xfrm>
        </p:spPr>
        <p:txBody>
          <a:bodyPr/>
          <a:lstStyle/>
          <a:p>
            <a:pPr algn="ctr"/>
            <a:r>
              <a:rPr lang="en-US" sz="4400">
                <a:ea typeface="+mj-lt"/>
                <a:cs typeface="+mj-lt"/>
              </a:rPr>
              <a:t>Heuristic Evaluation</a:t>
            </a:r>
          </a:p>
          <a:p>
            <a:endParaRPr lang="en-US"/>
          </a:p>
        </p:txBody>
      </p:sp>
      <p:pic>
        <p:nvPicPr>
          <p:cNvPr id="4" name="Picture 4" descr="Table&#10;&#10;Description automatically generated">
            <a:extLst>
              <a:ext uri="{FF2B5EF4-FFF2-40B4-BE49-F238E27FC236}">
                <a16:creationId xmlns:a16="http://schemas.microsoft.com/office/drawing/2014/main" id="{1BC82574-F47F-4140-BAC2-A0FAB4E890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2878" y="1941785"/>
            <a:ext cx="7251158" cy="4298837"/>
          </a:xfrm>
        </p:spPr>
      </p:pic>
    </p:spTree>
    <p:extLst>
      <p:ext uri="{BB962C8B-B14F-4D97-AF65-F5344CB8AC3E}">
        <p14:creationId xmlns:p14="http://schemas.microsoft.com/office/powerpoint/2010/main" val="7093951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646535-AEF6-4883-A4F9-EEC1F8B43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35243F2-87BD-4C47-8358-ACFE608D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5B33439-EC96-4835-9DF2-CFA3336E0E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33526B-452D-4340-B220-75D596FBA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1554630"/>
            <a:ext cx="5015638" cy="1969770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 algn="ctr"/>
            <a:r>
              <a:rPr lang="en-US" sz="5600" spc="-100"/>
              <a:t>Thank You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2FD01A0-E6FF-41CD-AEBD-279232B90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65602" y="317452"/>
            <a:ext cx="2088038" cy="719230"/>
            <a:chOff x="4532666" y="505937"/>
            <a:chExt cx="2981730" cy="1027064"/>
          </a:xfrm>
        </p:grpSpPr>
        <p:sp>
          <p:nvSpPr>
            <p:cNvPr id="17" name="Freeform 78">
              <a:extLst>
                <a:ext uri="{FF2B5EF4-FFF2-40B4-BE49-F238E27FC236}">
                  <a16:creationId xmlns:a16="http://schemas.microsoft.com/office/drawing/2014/main" id="{811C6308-5554-4129-8881-A95AF512C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4532666" y="754398"/>
              <a:ext cx="694205" cy="713383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8" name="Freeform 79">
              <a:extLst>
                <a:ext uri="{FF2B5EF4-FFF2-40B4-BE49-F238E27FC236}">
                  <a16:creationId xmlns:a16="http://schemas.microsoft.com/office/drawing/2014/main" id="{C28F3A03-B53B-433E-8DF7-6B13336D0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5791465" y="505937"/>
              <a:ext cx="587404" cy="943792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9" name="Freeform 85">
              <a:extLst>
                <a:ext uri="{FF2B5EF4-FFF2-40B4-BE49-F238E27FC236}">
                  <a16:creationId xmlns:a16="http://schemas.microsoft.com/office/drawing/2014/main" id="{E990BBBC-E616-4D0E-9917-A6CA72AAEA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7087193" y="757585"/>
              <a:ext cx="427203" cy="775416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C9AA14C-80A4-427C-A911-28CD20C56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17356" y="5503147"/>
            <a:ext cx="2117174" cy="588806"/>
            <a:chOff x="4549904" y="5078157"/>
            <a:chExt cx="3023338" cy="840818"/>
          </a:xfrm>
        </p:grpSpPr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F32CDAF-4619-4949-9516-1E042181E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5690691" y="5352589"/>
              <a:ext cx="749228" cy="383544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3" name="Freeform 84">
              <a:extLst>
                <a:ext uri="{FF2B5EF4-FFF2-40B4-BE49-F238E27FC236}">
                  <a16:creationId xmlns:a16="http://schemas.microsoft.com/office/drawing/2014/main" id="{270C485D-6BA8-4BF7-B72C-2B14A43A66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274527">
              <a:off x="6910134" y="5062687"/>
              <a:ext cx="647637" cy="678578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4" name="Freeform 87">
              <a:extLst>
                <a:ext uri="{FF2B5EF4-FFF2-40B4-BE49-F238E27FC236}">
                  <a16:creationId xmlns:a16="http://schemas.microsoft.com/office/drawing/2014/main" id="{79239B91-4327-43B3-AED5-CB9EC1653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4430858">
              <a:off x="4571743" y="5071596"/>
              <a:ext cx="626472" cy="670149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pic>
        <p:nvPicPr>
          <p:cNvPr id="7" name="Graphic 6" descr="Right Double Quote">
            <a:extLst>
              <a:ext uri="{FF2B5EF4-FFF2-40B4-BE49-F238E27FC236}">
                <a16:creationId xmlns:a16="http://schemas.microsoft.com/office/drawing/2014/main" id="{66AA6829-E17C-451A-B580-82E9D4711E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44525" y="917269"/>
            <a:ext cx="5014800" cy="5014800"/>
          </a:xfrm>
          <a:custGeom>
            <a:avLst/>
            <a:gdLst/>
            <a:ahLst/>
            <a:cxnLst/>
            <a:rect l="l" t="t" r="r" b="b"/>
            <a:pathLst>
              <a:path w="5014800" h="5409338">
                <a:moveTo>
                  <a:pt x="0" y="0"/>
                </a:moveTo>
                <a:lnTo>
                  <a:pt x="5014800" y="0"/>
                </a:lnTo>
                <a:lnTo>
                  <a:pt x="5014800" y="5409338"/>
                </a:lnTo>
                <a:lnTo>
                  <a:pt x="0" y="540933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05888081"/>
      </p:ext>
    </p:extLst>
  </p:cSld>
  <p:clrMapOvr>
    <a:masterClrMapping/>
  </p:clrMapOvr>
</p:sld>
</file>

<file path=ppt/theme/theme1.xml><?xml version="1.0" encoding="utf-8"?>
<a:theme xmlns:a="http://schemas.openxmlformats.org/drawingml/2006/main" name="BlobVTI">
  <a:themeElements>
    <a:clrScheme name="Blob V2">
      <a:dk1>
        <a:sysClr val="windowText" lastClr="000000"/>
      </a:dk1>
      <a:lt1>
        <a:sysClr val="window" lastClr="FFFFFF"/>
      </a:lt1>
      <a:dk2>
        <a:srgbClr val="0B2827"/>
      </a:dk2>
      <a:lt2>
        <a:srgbClr val="DAE3E3"/>
      </a:lt2>
      <a:accent1>
        <a:srgbClr val="B495C2"/>
      </a:accent1>
      <a:accent2>
        <a:srgbClr val="767E37"/>
      </a:accent2>
      <a:accent3>
        <a:srgbClr val="8FA3A3"/>
      </a:accent3>
      <a:accent4>
        <a:srgbClr val="CE7F01"/>
      </a:accent4>
      <a:accent5>
        <a:srgbClr val="D15A29"/>
      </a:accent5>
      <a:accent6>
        <a:srgbClr val="B88470"/>
      </a:accent6>
      <a:hlink>
        <a:srgbClr val="B57001"/>
      </a:hlink>
      <a:folHlink>
        <a:srgbClr val="996209"/>
      </a:folHlink>
    </a:clrScheme>
    <a:fontScheme name="Blob">
      <a:majorFont>
        <a:latin typeface="Rockwell Nova Light"/>
        <a:ea typeface=""/>
        <a:cs typeface=""/>
      </a:majorFont>
      <a:minorFont>
        <a:latin typeface="Avenir Next LT Pr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bVTI" id="{06D3AACF-B619-4265-899F-5E2FB3A445D5}" vid="{F5918863-BA1A-4735-81A8-3E7BFBDA847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Application>Microsoft Office PowerPoint</Application>
  <PresentationFormat>Widescreen</PresentationFormat>
  <Slides>22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BlobVTI</vt:lpstr>
      <vt:lpstr>Social Site For Mentally Challenged People</vt:lpstr>
      <vt:lpstr>Introduction</vt:lpstr>
      <vt:lpstr>Kinds of Information Required</vt:lpstr>
      <vt:lpstr>Kinds of Information Required</vt:lpstr>
      <vt:lpstr>Sources</vt:lpstr>
      <vt:lpstr>Approaches Adopted for Information Gathering</vt:lpstr>
      <vt:lpstr>Analysis on Gathered Information</vt:lpstr>
      <vt:lpstr>Project Leader</vt:lpstr>
      <vt:lpstr>Existing Systems</vt:lpstr>
      <vt:lpstr> Logical Flowchart of Existing System</vt:lpstr>
      <vt:lpstr>Candidate Systems</vt:lpstr>
      <vt:lpstr>Characteristics of the Candidate System</vt:lpstr>
      <vt:lpstr>Candidate Qualitative Evaluation Matrix:</vt:lpstr>
      <vt:lpstr>Candidate Quantitative Evaluation Matrix:</vt:lpstr>
      <vt:lpstr>Weighted Candidate Evaluation Matrix: </vt:lpstr>
      <vt:lpstr>Selection of Best Candidate System: </vt:lpstr>
      <vt:lpstr>Data flow Diagram of Selected Candidate System</vt:lpstr>
      <vt:lpstr>UI</vt:lpstr>
      <vt:lpstr>UI</vt:lpstr>
      <vt:lpstr>Heuristic Evaluation</vt:lpstr>
      <vt:lpstr>Heuristic Evaluation 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2</cp:revision>
  <dcterms:created xsi:type="dcterms:W3CDTF">2021-01-17T12:46:12Z</dcterms:created>
  <dcterms:modified xsi:type="dcterms:W3CDTF">2021-01-23T21:17:51Z</dcterms:modified>
</cp:coreProperties>
</file>